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3" r:id="rId3"/>
  </p:sldMasterIdLst>
  <p:notesMasterIdLst>
    <p:notesMasterId r:id="rId12"/>
  </p:notesMasterIdLst>
  <p:sldIdLst>
    <p:sldId id="261" r:id="rId4"/>
    <p:sldId id="257" r:id="rId5"/>
    <p:sldId id="256" r:id="rId6"/>
    <p:sldId id="262" r:id="rId7"/>
    <p:sldId id="264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סגנון ביניים 3 - הדגשה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22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app\workgrps\HsKalkalimDept\&#1499;&#1512;&#1496;&#1497;&#1505;&#1497;%20&#1488;&#1513;&#1512;&#1488;&#1497;\&#1499;&#1512;&#1496;&#1497;&#1505;&#1497;%20&#1488;&#1513;&#1512;&#1488;&#1497;\&#1489;&#1495;&#1497;&#1504;&#1514;%20&#1504;&#1514;&#1493;&#1504;&#1497;&#1501;\&#1508;&#1512;&#1493;&#1497;&#1511;&#1496;%20&#1495;&#1505;&#1499;&#1493;&#1503;%20&#1489;&#1512;&#1499;&#1513;%20&#1502;&#1502;&#1513;&#1500;&#1514;&#1497;%203(1)%2013.6.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he-IL" sz="1800" b="1" dirty="0">
                <a:solidFill>
                  <a:schemeClr val="bg1"/>
                </a:solidFill>
              </a:rPr>
              <a:t>משרדים הרוכשים בכמויות אי חיסכון גבוהות</a:t>
            </a:r>
          </a:p>
          <a:p>
            <a:pPr>
              <a:defRPr sz="1800">
                <a:solidFill>
                  <a:schemeClr val="bg1"/>
                </a:solidFill>
              </a:defRPr>
            </a:pPr>
            <a:r>
              <a:rPr lang="he-IL" sz="1800" dirty="0">
                <a:solidFill>
                  <a:schemeClr val="bg1"/>
                </a:solidFill>
              </a:rPr>
              <a:t>(באלפי ש"ח)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view3D>
      <c:rotX val="30"/>
      <c:rotY val="36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4846197690514289E-2"/>
          <c:y val="0.28402123490219827"/>
          <c:w val="0.8169639518826679"/>
          <c:h val="0.5924095913350198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9893399404100205E-3"/>
          <c:y val="0.88054382395801756"/>
          <c:w val="0.97210728523261858"/>
          <c:h val="9.98233561506893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C3F7417-5FB6-4637-82CD-E71613AE4C45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313DD40-21B6-4308-AC25-BFECD743E97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410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ca6fcf8b10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ca6fcf8b10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6831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5:notes"/>
          <p:cNvSpPr txBox="1">
            <a:spLocks noGrp="1"/>
          </p:cNvSpPr>
          <p:nvPr>
            <p:ph type="sldNum" idx="12"/>
          </p:nvPr>
        </p:nvSpPr>
        <p:spPr>
          <a:xfrm>
            <a:off x="157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iw-I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0075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5:notes"/>
          <p:cNvSpPr txBox="1">
            <a:spLocks noGrp="1"/>
          </p:cNvSpPr>
          <p:nvPr>
            <p:ph type="sldNum" idx="12"/>
          </p:nvPr>
        </p:nvSpPr>
        <p:spPr>
          <a:xfrm>
            <a:off x="157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84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92765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498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0981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תוכן">
  <p:cSld name="1_כותרת ותוכן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1"/>
          <p:cNvSpPr txBox="1">
            <a:spLocks noGrp="1"/>
          </p:cNvSpPr>
          <p:nvPr>
            <p:ph type="body" idx="1"/>
          </p:nvPr>
        </p:nvSpPr>
        <p:spPr>
          <a:xfrm>
            <a:off x="143339" y="836713"/>
            <a:ext cx="11905323" cy="5472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487668" algn="r" rtl="1">
              <a:spcBef>
                <a:spcPts val="480"/>
              </a:spcBef>
              <a:spcAft>
                <a:spcPts val="0"/>
              </a:spcAft>
              <a:buClr>
                <a:srgbClr val="24477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72428" algn="r" rtl="1">
              <a:spcBef>
                <a:spcPts val="480"/>
              </a:spcBef>
              <a:spcAft>
                <a:spcPts val="0"/>
              </a:spcAft>
              <a:buClr>
                <a:srgbClr val="254870"/>
              </a:buClr>
              <a:buSzPts val="1980"/>
              <a:buFont typeface="Arial"/>
              <a:buChar char="•"/>
              <a:defRPr sz="2400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40256" algn="r" rtl="1">
              <a:spcBef>
                <a:spcPts val="427"/>
              </a:spcBef>
              <a:spcAft>
                <a:spcPts val="0"/>
              </a:spcAft>
              <a:buClr>
                <a:srgbClr val="254870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13163" algn="r" rtl="1">
              <a:spcBef>
                <a:spcPts val="427"/>
              </a:spcBef>
              <a:spcAft>
                <a:spcPts val="0"/>
              </a:spcAft>
              <a:buClr>
                <a:srgbClr val="254870"/>
              </a:buClr>
              <a:buSzPts val="1280"/>
              <a:buFont typeface="Arial"/>
              <a:buChar char="•"/>
              <a:defRPr sz="2133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399617" algn="r" rtl="1">
              <a:spcBef>
                <a:spcPts val="373"/>
              </a:spcBef>
              <a:spcAft>
                <a:spcPts val="0"/>
              </a:spcAft>
              <a:buClr>
                <a:srgbClr val="254870"/>
              </a:buClr>
              <a:buSzPts val="1120"/>
              <a:buFont typeface="Arial"/>
              <a:buChar char="•"/>
              <a:defRPr sz="1867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657509" marR="0" lvl="5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143339" y="164638"/>
            <a:ext cx="11905323" cy="46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Clr>
                <a:srgbClr val="244771"/>
              </a:buClr>
              <a:buSzPts val="2000"/>
              <a:buFont typeface="Calibri"/>
              <a:buNone/>
              <a:defRPr sz="2667" b="0" i="0" u="none" strike="noStrike" cap="none">
                <a:solidFill>
                  <a:srgbClr val="2447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 dirty="0"/>
          </a:p>
        </p:txBody>
      </p:sp>
      <p:pic>
        <p:nvPicPr>
          <p:cNvPr id="4" name="תמונה 2">
            <a:extLst>
              <a:ext uri="{FF2B5EF4-FFF2-40B4-BE49-F238E27FC236}">
                <a16:creationId xmlns:a16="http://schemas.microsoft.com/office/drawing/2014/main" id="{DC172B64-BA0F-4668-8962-2A161E9008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5162"/>
          <a:stretch/>
        </p:blipFill>
        <p:spPr>
          <a:xfrm>
            <a:off x="0" y="0"/>
            <a:ext cx="2049214" cy="100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85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00152-01AA-49BA-A753-05E2E9E9C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D87CA-4FF0-4070-8714-7B18C4B63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BD04A-633D-41B8-863F-3A329267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12F4F-A46F-4A77-AF45-3ADAFFBC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CD2FD-51BF-4968-BC8F-48D0D94F2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210074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8EFE1-6FA5-48CA-9A69-50BD598F8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BEF5-0129-455C-BDBD-9F84A654C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0BAFF-4031-4095-9993-B139F4C1C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EBCEB-2E9B-4443-9AF5-E98F52029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A65AA-302A-42CA-B1B7-F290F62B4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035868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D8660-D3A4-4812-8D06-EFFCEB3A8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3CE6E-3DCE-402B-9855-E963664B6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579B8-0306-4B70-B2CA-284AF10C8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5EB65-A843-4DB3-A6E4-E9F6A3CCC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82246-3B42-4B73-A9AF-68068EA71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9550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A4CF4-1FED-4F7D-B301-CBD92D44A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C1604-6FC3-4CA9-8BA4-BDC4D8F99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60DA6-81E8-4A36-B307-3DF53A611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2B3EBE-51F3-40A4-8C9E-C761197C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B7196-096F-4B1A-99AB-E0C97BD16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87A35-6164-4C01-BEC6-D2B0B856B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55657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E7A8B-7D4D-404D-86B8-8500D1691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B837F-D6B0-42A5-BB98-E7FBF818A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8B3B6-0F46-4F68-BECC-95B4A9211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A07A9-F3F4-46E5-ACA3-BFD6472A5C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DA7962-EBE2-48AE-A696-1D2969C612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548413-0367-45D3-951C-6B72AEB66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DF95DA-DDEA-4F1B-A099-0626BE06A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B0C3B0-CC62-42E7-AA7A-8105DFB6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48721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A892E-DB6F-4C9B-9B76-4B7B7573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16CB3-B8AD-4136-8501-63BA9406E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7A3A8-5B31-4BCD-B646-49DACCC5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A55AB1-37A5-46B7-9EA3-8D656F06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28351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FEC23-B88C-48A7-A40C-1B64039FB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10CBFF-B397-40E1-8DBF-4EB96D074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BBB45-200C-4053-899F-82B2009EC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102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90893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450D-2E8D-4D15-8B84-E97B94998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27CAB-8D36-45EB-B372-72DBA48E7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A2B31-D6E6-488F-B4C2-9A5828A33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80BA1-273E-4A3F-AD5D-CD4A2ABD0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F83FF-5E05-4233-B8A7-A0817BE5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5E746-2ED7-4C6B-B8BF-161C46A08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27115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28B0A-9376-4C27-AA7E-60CC4CE61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3FA094-9C49-4255-94F0-C017DCFBE4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150DA3-82D4-4A32-BE6C-C0C4998E8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48AD2-2759-420B-9873-2CF0DD1DD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CA28C-4870-4F95-94BB-C23BB1F93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99FC8-548A-4A04-8DD7-25DC72DA1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39151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8B74-C5F0-4598-BC26-6F7B5C3CB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F6BC50-EB87-4658-89F1-22F4E3154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A816D-8DD1-463F-AD27-E664758A3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4D896-588B-4CF2-AE2C-78A47B37E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88717-C0BA-40C7-B22A-E6BA67A4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511323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AA0D32-0B2C-463A-A2D8-8F02A3876D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91AC4-7864-42E1-A830-4A8B47B96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BE407-F1B0-4535-8D6E-D36C520BE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75429-7F5E-4DD6-9E03-36E79E76A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7A8EC-9D27-4A09-82DA-58AAC225B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531180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תוכן">
  <p:cSld name="כותרת ותוכן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1"/>
          <p:cNvSpPr txBox="1">
            <a:spLocks noGrp="1"/>
          </p:cNvSpPr>
          <p:nvPr>
            <p:ph type="body" idx="1"/>
          </p:nvPr>
        </p:nvSpPr>
        <p:spPr>
          <a:xfrm>
            <a:off x="143339" y="836713"/>
            <a:ext cx="11905323" cy="5472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487668" algn="r" rtl="1">
              <a:spcBef>
                <a:spcPts val="480"/>
              </a:spcBef>
              <a:spcAft>
                <a:spcPts val="0"/>
              </a:spcAft>
              <a:buClr>
                <a:srgbClr val="24477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72428" algn="r" rtl="1">
              <a:spcBef>
                <a:spcPts val="480"/>
              </a:spcBef>
              <a:spcAft>
                <a:spcPts val="0"/>
              </a:spcAft>
              <a:buClr>
                <a:srgbClr val="254870"/>
              </a:buClr>
              <a:buSzPts val="1980"/>
              <a:buFont typeface="Arial"/>
              <a:buChar char="•"/>
              <a:defRPr sz="2400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40256" algn="r" rtl="1">
              <a:spcBef>
                <a:spcPts val="427"/>
              </a:spcBef>
              <a:spcAft>
                <a:spcPts val="0"/>
              </a:spcAft>
              <a:buClr>
                <a:srgbClr val="254870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13163" algn="r" rtl="1">
              <a:spcBef>
                <a:spcPts val="427"/>
              </a:spcBef>
              <a:spcAft>
                <a:spcPts val="0"/>
              </a:spcAft>
              <a:buClr>
                <a:srgbClr val="254870"/>
              </a:buClr>
              <a:buSzPts val="1280"/>
              <a:buFont typeface="Arial"/>
              <a:buChar char="•"/>
              <a:defRPr sz="2133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399617" algn="r" rtl="1">
              <a:spcBef>
                <a:spcPts val="373"/>
              </a:spcBef>
              <a:spcAft>
                <a:spcPts val="0"/>
              </a:spcAft>
              <a:buClr>
                <a:srgbClr val="254870"/>
              </a:buClr>
              <a:buSzPts val="1120"/>
              <a:buFont typeface="Arial"/>
              <a:buChar char="•"/>
              <a:defRPr sz="1867" b="0" i="0" u="none" strike="noStrike" cap="none">
                <a:solidFill>
                  <a:srgbClr val="2548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657509" marR="0" lvl="5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74121" algn="r" rtl="1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143339" y="164638"/>
            <a:ext cx="11905323" cy="46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Clr>
                <a:srgbClr val="244771"/>
              </a:buClr>
              <a:buSzPts val="2000"/>
              <a:buFont typeface="Calibri"/>
              <a:buNone/>
              <a:defRPr sz="2667" b="0" i="0" u="none" strike="noStrike" cap="none">
                <a:solidFill>
                  <a:srgbClr val="2447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 dirty="0"/>
          </a:p>
        </p:txBody>
      </p:sp>
      <p:pic>
        <p:nvPicPr>
          <p:cNvPr id="4" name="תמונה 2">
            <a:extLst>
              <a:ext uri="{FF2B5EF4-FFF2-40B4-BE49-F238E27FC236}">
                <a16:creationId xmlns:a16="http://schemas.microsoft.com/office/drawing/2014/main" id="{DC172B64-BA0F-4668-8962-2A161E9008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5162"/>
          <a:stretch/>
        </p:blipFill>
        <p:spPr>
          <a:xfrm>
            <a:off x="0" y="0"/>
            <a:ext cx="2049214" cy="100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370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574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2877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775470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94593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049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20833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00743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22537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02732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154490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23811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51904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Magenta">
  <p:cSld name="Blank Magenta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4"/>
          <p:cNvSpPr/>
          <p:nvPr/>
        </p:nvSpPr>
        <p:spPr>
          <a:xfrm>
            <a:off x="542867" y="542767"/>
            <a:ext cx="11106400" cy="5772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9" name="Google Shape;359;p14"/>
          <p:cNvSpPr/>
          <p:nvPr/>
        </p:nvSpPr>
        <p:spPr>
          <a:xfrm>
            <a:off x="290467" y="228333"/>
            <a:ext cx="1405600" cy="1405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0" name="Google Shape;360;p14"/>
          <p:cNvSpPr/>
          <p:nvPr/>
        </p:nvSpPr>
        <p:spPr>
          <a:xfrm>
            <a:off x="1542635" y="-183032"/>
            <a:ext cx="531600" cy="5316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1" name="Google Shape;361;p14"/>
          <p:cNvSpPr/>
          <p:nvPr/>
        </p:nvSpPr>
        <p:spPr>
          <a:xfrm>
            <a:off x="1862967" y="450019"/>
            <a:ext cx="182400" cy="182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2" name="Google Shape;362;p14"/>
          <p:cNvSpPr/>
          <p:nvPr/>
        </p:nvSpPr>
        <p:spPr>
          <a:xfrm>
            <a:off x="650837" y="1779313"/>
            <a:ext cx="284000" cy="284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3" name="Google Shape;363;p14"/>
          <p:cNvSpPr/>
          <p:nvPr/>
        </p:nvSpPr>
        <p:spPr>
          <a:xfrm>
            <a:off x="10463933" y="5557439"/>
            <a:ext cx="1463600" cy="14636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4" name="Google Shape;364;p14"/>
          <p:cNvSpPr/>
          <p:nvPr/>
        </p:nvSpPr>
        <p:spPr>
          <a:xfrm>
            <a:off x="11343325" y="3974861"/>
            <a:ext cx="1032800" cy="10328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5" name="Google Shape;365;p14"/>
          <p:cNvSpPr/>
          <p:nvPr/>
        </p:nvSpPr>
        <p:spPr>
          <a:xfrm>
            <a:off x="10792135" y="5298587"/>
            <a:ext cx="551200" cy="551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6" name="Google Shape;366;p14"/>
          <p:cNvSpPr/>
          <p:nvPr/>
        </p:nvSpPr>
        <p:spPr>
          <a:xfrm>
            <a:off x="11496065" y="5163513"/>
            <a:ext cx="284000" cy="284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" name="Google Shape;367;p14"/>
          <p:cNvSpPr/>
          <p:nvPr/>
        </p:nvSpPr>
        <p:spPr>
          <a:xfrm>
            <a:off x="10066696" y="6402211"/>
            <a:ext cx="284000" cy="284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" name="Google Shape;368;p14"/>
          <p:cNvSpPr/>
          <p:nvPr/>
        </p:nvSpPr>
        <p:spPr>
          <a:xfrm>
            <a:off x="9767548" y="6232889"/>
            <a:ext cx="125200" cy="1252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9" name="Google Shape;369;p14"/>
          <p:cNvSpPr/>
          <p:nvPr/>
        </p:nvSpPr>
        <p:spPr>
          <a:xfrm>
            <a:off x="344385" y="2102800"/>
            <a:ext cx="125200" cy="1252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0" name="Google Shape;370;p14"/>
          <p:cNvSpPr/>
          <p:nvPr/>
        </p:nvSpPr>
        <p:spPr>
          <a:xfrm>
            <a:off x="11635215" y="4266754"/>
            <a:ext cx="449023" cy="449023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C40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1" name="Google Shape;371;p14"/>
          <p:cNvGrpSpPr/>
          <p:nvPr/>
        </p:nvGrpSpPr>
        <p:grpSpPr>
          <a:xfrm>
            <a:off x="10856501" y="5970098"/>
            <a:ext cx="678468" cy="638281"/>
            <a:chOff x="5972700" y="2330200"/>
            <a:chExt cx="411625" cy="387275"/>
          </a:xfrm>
        </p:grpSpPr>
        <p:sp>
          <p:nvSpPr>
            <p:cNvPr id="372" name="Google Shape;372;p1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74" name="Google Shape;374;p14"/>
          <p:cNvGrpSpPr/>
          <p:nvPr/>
        </p:nvGrpSpPr>
        <p:grpSpPr>
          <a:xfrm>
            <a:off x="727495" y="509853"/>
            <a:ext cx="531544" cy="842560"/>
            <a:chOff x="6718575" y="2318625"/>
            <a:chExt cx="256950" cy="407375"/>
          </a:xfrm>
        </p:grpSpPr>
        <p:sp>
          <p:nvSpPr>
            <p:cNvPr id="375" name="Google Shape;375;p14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02BDC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83" name="Google Shape;383;p14"/>
          <p:cNvSpPr/>
          <p:nvPr/>
        </p:nvSpPr>
        <p:spPr>
          <a:xfrm>
            <a:off x="-156367" y="1129676"/>
            <a:ext cx="807200" cy="8072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4" name="Google Shape;384;p14"/>
          <p:cNvSpPr txBox="1">
            <a:spLocks noGrp="1"/>
          </p:cNvSpPr>
          <p:nvPr>
            <p:ph type="sldNum" idx="12"/>
          </p:nvPr>
        </p:nvSpPr>
        <p:spPr>
          <a:xfrm>
            <a:off x="10823979" y="55741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algn="r" rtl="0"/>
            <a:fld id="{00000000-1234-1234-1234-123412341234}" type="slidenum">
              <a:rPr lang="en" smtClean="0"/>
              <a:pPr algn="r"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700812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Aqua">
  <p:cSld name="Blank Aqua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"/>
          <p:cNvSpPr/>
          <p:nvPr/>
        </p:nvSpPr>
        <p:spPr>
          <a:xfrm>
            <a:off x="542867" y="542767"/>
            <a:ext cx="11106400" cy="577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3" name="Google Shape;303;p12"/>
          <p:cNvSpPr/>
          <p:nvPr/>
        </p:nvSpPr>
        <p:spPr>
          <a:xfrm>
            <a:off x="-156367" y="1129676"/>
            <a:ext cx="807200" cy="8072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4" name="Google Shape;304;p12"/>
          <p:cNvSpPr/>
          <p:nvPr/>
        </p:nvSpPr>
        <p:spPr>
          <a:xfrm>
            <a:off x="290467" y="228333"/>
            <a:ext cx="1405600" cy="1405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5" name="Google Shape;305;p12"/>
          <p:cNvSpPr/>
          <p:nvPr/>
        </p:nvSpPr>
        <p:spPr>
          <a:xfrm>
            <a:off x="1542635" y="-183032"/>
            <a:ext cx="531600" cy="5316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6" name="Google Shape;306;p12"/>
          <p:cNvSpPr/>
          <p:nvPr/>
        </p:nvSpPr>
        <p:spPr>
          <a:xfrm>
            <a:off x="1862967" y="450019"/>
            <a:ext cx="182400" cy="182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7" name="Google Shape;307;p12"/>
          <p:cNvSpPr/>
          <p:nvPr/>
        </p:nvSpPr>
        <p:spPr>
          <a:xfrm>
            <a:off x="650837" y="1779313"/>
            <a:ext cx="284000" cy="284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8" name="Google Shape;308;p12"/>
          <p:cNvSpPr/>
          <p:nvPr/>
        </p:nvSpPr>
        <p:spPr>
          <a:xfrm>
            <a:off x="10463933" y="5557439"/>
            <a:ext cx="1463600" cy="14636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9" name="Google Shape;309;p12"/>
          <p:cNvSpPr/>
          <p:nvPr/>
        </p:nvSpPr>
        <p:spPr>
          <a:xfrm>
            <a:off x="11343325" y="3974861"/>
            <a:ext cx="1032800" cy="10328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" name="Google Shape;310;p12"/>
          <p:cNvSpPr/>
          <p:nvPr/>
        </p:nvSpPr>
        <p:spPr>
          <a:xfrm>
            <a:off x="10792135" y="5298587"/>
            <a:ext cx="551200" cy="5512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1" name="Google Shape;311;p12"/>
          <p:cNvSpPr/>
          <p:nvPr/>
        </p:nvSpPr>
        <p:spPr>
          <a:xfrm>
            <a:off x="11496065" y="5163513"/>
            <a:ext cx="284000" cy="284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2" name="Google Shape;312;p12"/>
          <p:cNvSpPr/>
          <p:nvPr/>
        </p:nvSpPr>
        <p:spPr>
          <a:xfrm>
            <a:off x="10066696" y="6402211"/>
            <a:ext cx="284000" cy="284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3" name="Google Shape;313;p12"/>
          <p:cNvSpPr/>
          <p:nvPr/>
        </p:nvSpPr>
        <p:spPr>
          <a:xfrm>
            <a:off x="9767548" y="6232889"/>
            <a:ext cx="125200" cy="1252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4" name="Google Shape;314;p12"/>
          <p:cNvSpPr/>
          <p:nvPr/>
        </p:nvSpPr>
        <p:spPr>
          <a:xfrm>
            <a:off x="344385" y="2102800"/>
            <a:ext cx="125200" cy="1252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5" name="Google Shape;315;p12"/>
          <p:cNvSpPr/>
          <p:nvPr/>
        </p:nvSpPr>
        <p:spPr>
          <a:xfrm>
            <a:off x="11635215" y="4266754"/>
            <a:ext cx="449023" cy="449023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B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6" name="Google Shape;316;p12"/>
          <p:cNvGrpSpPr/>
          <p:nvPr/>
        </p:nvGrpSpPr>
        <p:grpSpPr>
          <a:xfrm>
            <a:off x="10856501" y="5970098"/>
            <a:ext cx="678468" cy="638281"/>
            <a:chOff x="5972700" y="2330200"/>
            <a:chExt cx="411625" cy="387275"/>
          </a:xfrm>
        </p:grpSpPr>
        <p:sp>
          <p:nvSpPr>
            <p:cNvPr id="317" name="Google Shape;317;p12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" name="Google Shape;318;p12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19" name="Google Shape;319;p12"/>
          <p:cNvGrpSpPr/>
          <p:nvPr/>
        </p:nvGrpSpPr>
        <p:grpSpPr>
          <a:xfrm>
            <a:off x="727495" y="509853"/>
            <a:ext cx="531544" cy="842560"/>
            <a:chOff x="6718575" y="2318625"/>
            <a:chExt cx="256950" cy="407375"/>
          </a:xfrm>
        </p:grpSpPr>
        <p:sp>
          <p:nvSpPr>
            <p:cNvPr id="320" name="Google Shape;320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" name="Google Shape;321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" name="Google Shape;322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" name="Google Shape;323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" name="Google Shape;324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" name="Google Shape;325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6" name="Google Shape;326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7" name="Google Shape;327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28" name="Google Shape;328;p12"/>
          <p:cNvSpPr txBox="1">
            <a:spLocks noGrp="1"/>
          </p:cNvSpPr>
          <p:nvPr>
            <p:ph type="sldNum" idx="12"/>
          </p:nvPr>
        </p:nvSpPr>
        <p:spPr>
          <a:xfrm>
            <a:off x="10823979" y="55741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algn="r" rtl="0"/>
            <a:fld id="{00000000-1234-1234-1234-123412341234}" type="slidenum">
              <a:rPr lang="en" smtClean="0"/>
              <a:pPr algn="r"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075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299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420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025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8589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73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571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12A82-68AB-484F-8D24-21312DB580A7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B892F-608B-4F66-8FBC-3C4138E85A8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615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6FDCCB-2503-4DF0-A028-9A10E66F0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31C783-A3E1-40CB-80BE-2276DDF46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D9407-F3BA-4A21-86CA-2A6B747E1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E5096-D057-46D5-8152-071A73E11B16}" type="datetimeFigureOut">
              <a:rPr lang="en-IL" smtClean="0"/>
              <a:t>05/18/2022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A922E-9322-440B-97B0-D1CBFEF60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7EC98-136A-499E-891C-7F16D6C5D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43747-86B1-4FA3-9A02-A74DBEA2B05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85825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A26A6-71B1-49EA-9D1D-FC279AB9A0AB}" type="datetimeFigureOut">
              <a:rPr lang="he-IL" smtClean="0"/>
              <a:t>י"ז/אייר/תשפ"ב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62366-6FE2-4C23-9F42-DBC7185954C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836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תרשים 11"/>
          <p:cNvGraphicFramePr>
            <a:graphicFrameLocks/>
          </p:cNvGraphicFramePr>
          <p:nvPr>
            <p:extLst/>
          </p:nvPr>
        </p:nvGraphicFramePr>
        <p:xfrm>
          <a:off x="760627" y="2024420"/>
          <a:ext cx="4814232" cy="3881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תמונה 2"/>
          <p:cNvPicPr>
            <a:picLocks noChangeAspect="1"/>
          </p:cNvPicPr>
          <p:nvPr/>
        </p:nvPicPr>
        <p:blipFill rotWithShape="1">
          <a:blip r:embed="rId4"/>
          <a:srcRect l="45162"/>
          <a:stretch/>
        </p:blipFill>
        <p:spPr>
          <a:xfrm>
            <a:off x="9622503" y="192439"/>
            <a:ext cx="2410727" cy="1179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9193" y="782019"/>
            <a:ext cx="6673912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מכרז מרכזי לניהול והנפקת אמצעי תשלום </a:t>
            </a:r>
            <a:r>
              <a:rPr kumimoji="0" lang="he-IL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מתקדמים</a:t>
            </a:r>
          </a:p>
          <a:p>
            <a:pPr marL="0" marR="0" lvl="0" indent="0" algn="ct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20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(6568-2021) </a:t>
            </a:r>
            <a:r>
              <a:rPr kumimoji="0" lang="he-IL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-</a:t>
            </a:r>
            <a:endParaRPr kumimoji="0" lang="he-IL" sz="4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 panose="020B0604020202020204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40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כנס </a:t>
            </a:r>
            <a:r>
              <a:rPr lang="he-IL" sz="40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מציעים </a:t>
            </a:r>
            <a:r>
              <a:rPr lang="he-IL" sz="20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(רשות)</a:t>
            </a:r>
            <a:endParaRPr kumimoji="0" lang="he-IL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4" name="AutoShape 2" descr="blob:https://web.whatsapp.com/9899fd1f-446e-4998-a3c9-51faff242bb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29" y="2123813"/>
            <a:ext cx="2744379" cy="41191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8534" y="782019"/>
            <a:ext cx="2480733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700" b="1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18.05.2021</a:t>
            </a:r>
            <a:endParaRPr lang="he-IL" sz="2700" b="1" dirty="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219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1">
            <a:extLst>
              <a:ext uri="{FF2B5EF4-FFF2-40B4-BE49-F238E27FC236}">
                <a16:creationId xmlns:a16="http://schemas.microsoft.com/office/drawing/2014/main" id="{45D33A91-A388-4A7E-B1CE-71EC12DD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he-IL" sz="28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תצורת מערך התשלומים באשראי </a:t>
            </a:r>
            <a:endParaRPr lang="en-IL" sz="28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8F7D28-A0D0-47E1-B5E3-036BE1CC98AB}"/>
              </a:ext>
            </a:extLst>
          </p:cNvPr>
          <p:cNvGrpSpPr/>
          <p:nvPr/>
        </p:nvGrpSpPr>
        <p:grpSpPr>
          <a:xfrm>
            <a:off x="1105024" y="1607126"/>
            <a:ext cx="10477376" cy="4504313"/>
            <a:chOff x="1105024" y="1325875"/>
            <a:chExt cx="10203492" cy="475785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B365040-E4E0-4FE3-B966-3344E8082F2A}"/>
                </a:ext>
              </a:extLst>
            </p:cNvPr>
            <p:cNvGrpSpPr/>
            <p:nvPr/>
          </p:nvGrpSpPr>
          <p:grpSpPr>
            <a:xfrm>
              <a:off x="1105024" y="1325875"/>
              <a:ext cx="10203492" cy="4757856"/>
              <a:chOff x="1105024" y="1325875"/>
              <a:chExt cx="10203492" cy="4757856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200CE94C-71E7-420A-93DA-BF13459AAA0D}"/>
                  </a:ext>
                </a:extLst>
              </p:cNvPr>
              <p:cNvGrpSpPr/>
              <p:nvPr/>
            </p:nvGrpSpPr>
            <p:grpSpPr>
              <a:xfrm>
                <a:off x="1268972" y="1325875"/>
                <a:ext cx="9904431" cy="4567727"/>
                <a:chOff x="536862" y="88257"/>
                <a:chExt cx="11241466" cy="6425732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65382068-D9B6-45F1-9892-9D07240A5C2E}"/>
                    </a:ext>
                  </a:extLst>
                </p:cNvPr>
                <p:cNvSpPr/>
                <p:nvPr/>
              </p:nvSpPr>
              <p:spPr>
                <a:xfrm>
                  <a:off x="4012081" y="1632748"/>
                  <a:ext cx="1620000" cy="407287"/>
                </a:xfrm>
                <a:custGeom>
                  <a:avLst/>
                  <a:gdLst>
                    <a:gd name="connsiteX0" fmla="*/ 0 w 2471211"/>
                    <a:gd name="connsiteY0" fmla="*/ 0 h 444137"/>
                    <a:gd name="connsiteX1" fmla="*/ 2471211 w 2471211"/>
                    <a:gd name="connsiteY1" fmla="*/ 0 h 444137"/>
                    <a:gd name="connsiteX2" fmla="*/ 2471211 w 2471211"/>
                    <a:gd name="connsiteY2" fmla="*/ 444137 h 444137"/>
                    <a:gd name="connsiteX3" fmla="*/ 0 w 2471211"/>
                    <a:gd name="connsiteY3" fmla="*/ 444137 h 444137"/>
                    <a:gd name="connsiteX4" fmla="*/ 0 w 2471211"/>
                    <a:gd name="connsiteY4" fmla="*/ 0 h 444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1211" h="444137">
                      <a:moveTo>
                        <a:pt x="0" y="0"/>
                      </a:moveTo>
                      <a:lnTo>
                        <a:pt x="2471211" y="0"/>
                      </a:lnTo>
                      <a:lnTo>
                        <a:pt x="2471211" y="444137"/>
                      </a:lnTo>
                      <a:lnTo>
                        <a:pt x="0" y="4441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 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C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C485F15C-F842-4699-8323-55DB862306B2}"/>
                    </a:ext>
                  </a:extLst>
                </p:cNvPr>
                <p:cNvSpPr/>
                <p:nvPr/>
              </p:nvSpPr>
              <p:spPr>
                <a:xfrm>
                  <a:off x="4026002" y="974618"/>
                  <a:ext cx="756000" cy="574994"/>
                </a:xfrm>
                <a:custGeom>
                  <a:avLst/>
                  <a:gdLst>
                    <a:gd name="connsiteX0" fmla="*/ 0 w 1221478"/>
                    <a:gd name="connsiteY0" fmla="*/ 0 h 435693"/>
                    <a:gd name="connsiteX1" fmla="*/ 1221478 w 1221478"/>
                    <a:gd name="connsiteY1" fmla="*/ 0 h 435693"/>
                    <a:gd name="connsiteX2" fmla="*/ 1221478 w 1221478"/>
                    <a:gd name="connsiteY2" fmla="*/ 435693 h 435693"/>
                    <a:gd name="connsiteX3" fmla="*/ 0 w 1221478"/>
                    <a:gd name="connsiteY3" fmla="*/ 435693 h 435693"/>
                    <a:gd name="connsiteX4" fmla="*/ 0 w 1221478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478" h="435693">
                      <a:moveTo>
                        <a:pt x="0" y="0"/>
                      </a:moveTo>
                      <a:lnTo>
                        <a:pt x="1221478" y="0"/>
                      </a:lnTo>
                      <a:lnTo>
                        <a:pt x="1221478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חשב או מי מטעמו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BE4CA99F-2A04-490F-A934-9D9C729F5843}"/>
                    </a:ext>
                  </a:extLst>
                </p:cNvPr>
                <p:cNvSpPr/>
                <p:nvPr/>
              </p:nvSpPr>
              <p:spPr>
                <a:xfrm>
                  <a:off x="4857340" y="976653"/>
                  <a:ext cx="756000" cy="574994"/>
                </a:xfrm>
                <a:custGeom>
                  <a:avLst/>
                  <a:gdLst>
                    <a:gd name="connsiteX0" fmla="*/ 0 w 1148390"/>
                    <a:gd name="connsiteY0" fmla="*/ 0 h 435693"/>
                    <a:gd name="connsiteX1" fmla="*/ 1148390 w 1148390"/>
                    <a:gd name="connsiteY1" fmla="*/ 0 h 435693"/>
                    <a:gd name="connsiteX2" fmla="*/ 1148390 w 1148390"/>
                    <a:gd name="connsiteY2" fmla="*/ 435693 h 435693"/>
                    <a:gd name="connsiteX3" fmla="*/ 0 w 1148390"/>
                    <a:gd name="connsiteY3" fmla="*/ 435693 h 435693"/>
                    <a:gd name="connsiteX4" fmla="*/ 0 w 1148390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8390" h="435693">
                      <a:moveTo>
                        <a:pt x="0" y="0"/>
                      </a:moveTo>
                      <a:lnTo>
                        <a:pt x="1148390" y="0"/>
                      </a:lnTo>
                      <a:lnTo>
                        <a:pt x="1148390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מחזיקי כרטיס 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0490A11-95AC-4429-A943-5CEABE7DC504}"/>
                    </a:ext>
                  </a:extLst>
                </p:cNvPr>
                <p:cNvSpPr/>
                <p:nvPr/>
              </p:nvSpPr>
              <p:spPr>
                <a:xfrm>
                  <a:off x="10148304" y="1607187"/>
                  <a:ext cx="1620000" cy="407287"/>
                </a:xfrm>
                <a:prstGeom prst="rect">
                  <a:avLst/>
                </a:pr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 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9C4F80F-250E-471D-9CE9-FA4323C73A68}"/>
                    </a:ext>
                  </a:extLst>
                </p:cNvPr>
                <p:cNvSpPr/>
                <p:nvPr/>
              </p:nvSpPr>
              <p:spPr>
                <a:xfrm>
                  <a:off x="8426102" y="1593985"/>
                  <a:ext cx="1620000" cy="407287"/>
                </a:xfrm>
                <a:prstGeom prst="rect">
                  <a:avLst/>
                </a:pr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 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C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D42381B1-0AD9-4A17-A07B-1292C4C9DEBF}"/>
                    </a:ext>
                  </a:extLst>
                </p:cNvPr>
                <p:cNvSpPr/>
                <p:nvPr/>
              </p:nvSpPr>
              <p:spPr>
                <a:xfrm>
                  <a:off x="632052" y="3451592"/>
                  <a:ext cx="10907782" cy="3062397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58CF68D6-5A4C-4B0B-BDFB-FE2C7A3B5898}"/>
                    </a:ext>
                  </a:extLst>
                </p:cNvPr>
                <p:cNvSpPr/>
                <p:nvPr/>
              </p:nvSpPr>
              <p:spPr>
                <a:xfrm>
                  <a:off x="1656475" y="3741211"/>
                  <a:ext cx="2206947" cy="3565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מערכת הניהול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</a:endParaRP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74953DB9-25A0-4D8F-8766-9E39F1B28BB8}"/>
                    </a:ext>
                  </a:extLst>
                </p:cNvPr>
                <p:cNvSpPr/>
                <p:nvPr/>
              </p:nvSpPr>
              <p:spPr>
                <a:xfrm>
                  <a:off x="8209584" y="3795073"/>
                  <a:ext cx="2244696" cy="35635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מערך השרות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8185AA7C-BDF1-4D77-83E5-85FF8144F210}"/>
                    </a:ext>
                  </a:extLst>
                </p:cNvPr>
                <p:cNvSpPr/>
                <p:nvPr/>
              </p:nvSpPr>
              <p:spPr>
                <a:xfrm>
                  <a:off x="5020188" y="3783888"/>
                  <a:ext cx="2206800" cy="35635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אפליקציה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</a:endParaRPr>
                </a:p>
              </p:txBody>
            </p: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3F77E38B-2063-4122-B196-4DC4CB831219}"/>
                    </a:ext>
                  </a:extLst>
                </p:cNvPr>
                <p:cNvGrpSpPr/>
                <p:nvPr/>
              </p:nvGrpSpPr>
              <p:grpSpPr>
                <a:xfrm>
                  <a:off x="1656488" y="4283613"/>
                  <a:ext cx="2189531" cy="2049446"/>
                  <a:chOff x="1632681" y="4563747"/>
                  <a:chExt cx="2189531" cy="2049445"/>
                </a:xfrm>
              </p:grpSpPr>
              <p:sp>
                <p:nvSpPr>
                  <p:cNvPr id="98" name="Freeform: Shape 97">
                    <a:extLst>
                      <a:ext uri="{FF2B5EF4-FFF2-40B4-BE49-F238E27FC236}">
                        <a16:creationId xmlns:a16="http://schemas.microsoft.com/office/drawing/2014/main" id="{8FD9EC4B-FF5C-4C9E-A618-57BE95B28ADC}"/>
                      </a:ext>
                    </a:extLst>
                  </p:cNvPr>
                  <p:cNvSpPr/>
                  <p:nvPr/>
                </p:nvSpPr>
                <p:spPr>
                  <a:xfrm>
                    <a:off x="1632685" y="4563747"/>
                    <a:ext cx="1042634" cy="589753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ניהול תקציב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" name="Freeform: Shape 98">
                    <a:extLst>
                      <a:ext uri="{FF2B5EF4-FFF2-40B4-BE49-F238E27FC236}">
                        <a16:creationId xmlns:a16="http://schemas.microsoft.com/office/drawing/2014/main" id="{508CABFB-CDB5-49E4-A6B3-28BB52C8D6EE}"/>
                      </a:ext>
                    </a:extLst>
                  </p:cNvPr>
                  <p:cNvSpPr/>
                  <p:nvPr/>
                </p:nvSpPr>
                <p:spPr>
                  <a:xfrm>
                    <a:off x="2779578" y="4563750"/>
                    <a:ext cx="1042634" cy="589750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ניהול מגבלות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470CD884-F07B-4A2B-8E12-35D369C9596E}"/>
                      </a:ext>
                    </a:extLst>
                  </p:cNvPr>
                  <p:cNvSpPr/>
                  <p:nvPr/>
                </p:nvSpPr>
                <p:spPr>
                  <a:xfrm>
                    <a:off x="1632685" y="5293597"/>
                    <a:ext cx="1042634" cy="589754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הנפקת כרטיסים</a:t>
                    </a:r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43CC9B4B-3211-496A-9C22-968A7DAA898D}"/>
                      </a:ext>
                    </a:extLst>
                  </p:cNvPr>
                  <p:cNvSpPr/>
                  <p:nvPr/>
                </p:nvSpPr>
                <p:spPr>
                  <a:xfrm>
                    <a:off x="2779580" y="5293597"/>
                    <a:ext cx="1042632" cy="589748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אישור תשלום</a:t>
                    </a:r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70D549A6-0A3E-40B0-8571-DE70A337AB3F}"/>
                      </a:ext>
                    </a:extLst>
                  </p:cNvPr>
                  <p:cNvSpPr/>
                  <p:nvPr/>
                </p:nvSpPr>
                <p:spPr>
                  <a:xfrm>
                    <a:off x="1632681" y="6023444"/>
                    <a:ext cx="1042632" cy="589748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התראות</a:t>
                    </a:r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2920577B-0883-4A38-9049-AC2DE894EEA7}"/>
                      </a:ext>
                    </a:extLst>
                  </p:cNvPr>
                  <p:cNvSpPr/>
                  <p:nvPr/>
                </p:nvSpPr>
                <p:spPr>
                  <a:xfrm>
                    <a:off x="2779568" y="6023444"/>
                    <a:ext cx="1042632" cy="589748"/>
                  </a:xfrm>
                  <a:custGeom>
                    <a:avLst/>
                    <a:gdLst>
                      <a:gd name="connsiteX0" fmla="*/ 0 w 1042634"/>
                      <a:gd name="connsiteY0" fmla="*/ 0 h 625580"/>
                      <a:gd name="connsiteX1" fmla="*/ 1042634 w 1042634"/>
                      <a:gd name="connsiteY1" fmla="*/ 0 h 625580"/>
                      <a:gd name="connsiteX2" fmla="*/ 1042634 w 1042634"/>
                      <a:gd name="connsiteY2" fmla="*/ 625580 h 625580"/>
                      <a:gd name="connsiteX3" fmla="*/ 0 w 1042634"/>
                      <a:gd name="connsiteY3" fmla="*/ 625580 h 625580"/>
                      <a:gd name="connsiteX4" fmla="*/ 0 w 1042634"/>
                      <a:gd name="connsiteY4" fmla="*/ 0 h 625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2634" h="625580">
                        <a:moveTo>
                          <a:pt x="0" y="0"/>
                        </a:moveTo>
                        <a:lnTo>
                          <a:pt x="1042634" y="0"/>
                        </a:lnTo>
                        <a:lnTo>
                          <a:pt x="1042634" y="625580"/>
                        </a:lnTo>
                        <a:lnTo>
                          <a:pt x="0" y="6255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מידע ניהולי</a:t>
                    </a:r>
                  </a:p>
                </p:txBody>
              </p:sp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EFE9CA6D-A8CC-4FC8-BB31-FD6C3C3038AC}"/>
                    </a:ext>
                  </a:extLst>
                </p:cNvPr>
                <p:cNvGrpSpPr/>
                <p:nvPr/>
              </p:nvGrpSpPr>
              <p:grpSpPr>
                <a:xfrm>
                  <a:off x="5020424" y="4317176"/>
                  <a:ext cx="2218549" cy="1365035"/>
                  <a:chOff x="5137012" y="4684851"/>
                  <a:chExt cx="2298895" cy="1365034"/>
                </a:xfrm>
              </p:grpSpPr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F66C48DE-12FB-46B8-A648-B816D429907B}"/>
                      </a:ext>
                    </a:extLst>
                  </p:cNvPr>
                  <p:cNvSpPr/>
                  <p:nvPr/>
                </p:nvSpPr>
                <p:spPr>
                  <a:xfrm>
                    <a:off x="5137016" y="4684851"/>
                    <a:ext cx="1081811" cy="590523"/>
                  </a:xfrm>
                  <a:custGeom>
                    <a:avLst/>
                    <a:gdLst>
                      <a:gd name="connsiteX0" fmla="*/ 0 w 1106444"/>
                      <a:gd name="connsiteY0" fmla="*/ 0 h 663866"/>
                      <a:gd name="connsiteX1" fmla="*/ 1106444 w 1106444"/>
                      <a:gd name="connsiteY1" fmla="*/ 0 h 663866"/>
                      <a:gd name="connsiteX2" fmla="*/ 1106444 w 1106444"/>
                      <a:gd name="connsiteY2" fmla="*/ 663866 h 663866"/>
                      <a:gd name="connsiteX3" fmla="*/ 0 w 1106444"/>
                      <a:gd name="connsiteY3" fmla="*/ 663866 h 663866"/>
                      <a:gd name="connsiteX4" fmla="*/ 0 w 1106444"/>
                      <a:gd name="connsiteY4" fmla="*/ 0 h 663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06444" h="663866">
                        <a:moveTo>
                          <a:pt x="0" y="0"/>
                        </a:moveTo>
                        <a:lnTo>
                          <a:pt x="1106444" y="0"/>
                        </a:lnTo>
                        <a:lnTo>
                          <a:pt x="1106444" y="663866"/>
                        </a:lnTo>
                        <a:lnTo>
                          <a:pt x="0" y="6638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קליטת ופענוח חשבוניות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A31DFC92-0F38-4B4C-96E1-0A900C618BBC}"/>
                      </a:ext>
                    </a:extLst>
                  </p:cNvPr>
                  <p:cNvSpPr/>
                  <p:nvPr/>
                </p:nvSpPr>
                <p:spPr>
                  <a:xfrm>
                    <a:off x="6354094" y="4684852"/>
                    <a:ext cx="1081813" cy="625845"/>
                  </a:xfrm>
                  <a:custGeom>
                    <a:avLst/>
                    <a:gdLst>
                      <a:gd name="connsiteX0" fmla="*/ 0 w 1106444"/>
                      <a:gd name="connsiteY0" fmla="*/ 0 h 663866"/>
                      <a:gd name="connsiteX1" fmla="*/ 1106444 w 1106444"/>
                      <a:gd name="connsiteY1" fmla="*/ 0 h 663866"/>
                      <a:gd name="connsiteX2" fmla="*/ 1106444 w 1106444"/>
                      <a:gd name="connsiteY2" fmla="*/ 663866 h 663866"/>
                      <a:gd name="connsiteX3" fmla="*/ 0 w 1106444"/>
                      <a:gd name="connsiteY3" fmla="*/ 663866 h 663866"/>
                      <a:gd name="connsiteX4" fmla="*/ 0 w 1106444"/>
                      <a:gd name="connsiteY4" fmla="*/ 0 h 663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06444" h="663866">
                        <a:moveTo>
                          <a:pt x="0" y="0"/>
                        </a:moveTo>
                        <a:lnTo>
                          <a:pt x="1106444" y="0"/>
                        </a:lnTo>
                        <a:lnTo>
                          <a:pt x="1106444" y="663866"/>
                        </a:lnTo>
                        <a:lnTo>
                          <a:pt x="0" y="6638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שיוך עסקאות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04C15E8C-43D3-4109-85CE-09D582533C89}"/>
                      </a:ext>
                    </a:extLst>
                  </p:cNvPr>
                  <p:cNvSpPr/>
                  <p:nvPr/>
                </p:nvSpPr>
                <p:spPr>
                  <a:xfrm>
                    <a:off x="5137012" y="5459359"/>
                    <a:ext cx="1081811" cy="590523"/>
                  </a:xfrm>
                  <a:custGeom>
                    <a:avLst/>
                    <a:gdLst>
                      <a:gd name="connsiteX0" fmla="*/ 0 w 1106444"/>
                      <a:gd name="connsiteY0" fmla="*/ 0 h 663866"/>
                      <a:gd name="connsiteX1" fmla="*/ 1106444 w 1106444"/>
                      <a:gd name="connsiteY1" fmla="*/ 0 h 663866"/>
                      <a:gd name="connsiteX2" fmla="*/ 1106444 w 1106444"/>
                      <a:gd name="connsiteY2" fmla="*/ 663866 h 663866"/>
                      <a:gd name="connsiteX3" fmla="*/ 0 w 1106444"/>
                      <a:gd name="connsiteY3" fmla="*/ 663866 h 663866"/>
                      <a:gd name="connsiteX4" fmla="*/ 0 w 1106444"/>
                      <a:gd name="connsiteY4" fmla="*/ 0 h 663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06444" h="663866">
                        <a:moveTo>
                          <a:pt x="0" y="0"/>
                        </a:moveTo>
                        <a:lnTo>
                          <a:pt x="1106444" y="0"/>
                        </a:lnTo>
                        <a:lnTo>
                          <a:pt x="1106444" y="663866"/>
                        </a:lnTo>
                        <a:lnTo>
                          <a:pt x="0" y="6638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מידע על עסקאות ויתרות </a:t>
                    </a:r>
                  </a:p>
                </p:txBody>
              </p:sp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35EAB1F1-C5F5-4528-9B3A-7156E9C84B98}"/>
                      </a:ext>
                    </a:extLst>
                  </p:cNvPr>
                  <p:cNvSpPr/>
                  <p:nvPr/>
                </p:nvSpPr>
                <p:spPr>
                  <a:xfrm>
                    <a:off x="6354093" y="5459364"/>
                    <a:ext cx="1081811" cy="590521"/>
                  </a:xfrm>
                  <a:custGeom>
                    <a:avLst/>
                    <a:gdLst>
                      <a:gd name="connsiteX0" fmla="*/ 0 w 1106444"/>
                      <a:gd name="connsiteY0" fmla="*/ 0 h 663866"/>
                      <a:gd name="connsiteX1" fmla="*/ 1106444 w 1106444"/>
                      <a:gd name="connsiteY1" fmla="*/ 0 h 663866"/>
                      <a:gd name="connsiteX2" fmla="*/ 1106444 w 1106444"/>
                      <a:gd name="connsiteY2" fmla="*/ 663866 h 663866"/>
                      <a:gd name="connsiteX3" fmla="*/ 0 w 1106444"/>
                      <a:gd name="connsiteY3" fmla="*/ 663866 h 663866"/>
                      <a:gd name="connsiteX4" fmla="*/ 0 w 1106444"/>
                      <a:gd name="connsiteY4" fmla="*/ 0 h 663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06444" h="663866">
                        <a:moveTo>
                          <a:pt x="0" y="0"/>
                        </a:moveTo>
                        <a:lnTo>
                          <a:pt x="1106444" y="0"/>
                        </a:lnTo>
                        <a:lnTo>
                          <a:pt x="1106444" y="663866"/>
                        </a:lnTo>
                        <a:lnTo>
                          <a:pt x="0" y="6638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התראות</a:t>
                    </a:r>
                  </a:p>
                </p:txBody>
              </p:sp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25F7C8E7-79BA-48E0-A283-88487BBA737B}"/>
                    </a:ext>
                  </a:extLst>
                </p:cNvPr>
                <p:cNvGrpSpPr/>
                <p:nvPr/>
              </p:nvGrpSpPr>
              <p:grpSpPr>
                <a:xfrm>
                  <a:off x="8209586" y="4326311"/>
                  <a:ext cx="2233509" cy="557045"/>
                  <a:chOff x="8303293" y="4649685"/>
                  <a:chExt cx="2233509" cy="590627"/>
                </a:xfrm>
              </p:grpSpPr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9B7DAC45-6724-4273-840A-19F8F70BB021}"/>
                      </a:ext>
                    </a:extLst>
                  </p:cNvPr>
                  <p:cNvSpPr/>
                  <p:nvPr/>
                </p:nvSpPr>
                <p:spPr>
                  <a:xfrm>
                    <a:off x="8303293" y="4649685"/>
                    <a:ext cx="1044000" cy="590542"/>
                  </a:xfrm>
                  <a:custGeom>
                    <a:avLst/>
                    <a:gdLst>
                      <a:gd name="connsiteX0" fmla="*/ 0 w 1229320"/>
                      <a:gd name="connsiteY0" fmla="*/ 0 h 737592"/>
                      <a:gd name="connsiteX1" fmla="*/ 1229320 w 1229320"/>
                      <a:gd name="connsiteY1" fmla="*/ 0 h 737592"/>
                      <a:gd name="connsiteX2" fmla="*/ 1229320 w 1229320"/>
                      <a:gd name="connsiteY2" fmla="*/ 737592 h 737592"/>
                      <a:gd name="connsiteX3" fmla="*/ 0 w 1229320"/>
                      <a:gd name="connsiteY3" fmla="*/ 737592 h 737592"/>
                      <a:gd name="connsiteX4" fmla="*/ 0 w 1229320"/>
                      <a:gd name="connsiteY4" fmla="*/ 0 h 737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29320" h="737592">
                        <a:moveTo>
                          <a:pt x="0" y="0"/>
                        </a:moveTo>
                        <a:lnTo>
                          <a:pt x="1229320" y="0"/>
                        </a:lnTo>
                        <a:lnTo>
                          <a:pt x="1229320" y="737592"/>
                        </a:lnTo>
                        <a:lnTo>
                          <a:pt x="0" y="7375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תמיכה במערכות מידע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1" name="Freeform: Shape 110">
                    <a:extLst>
                      <a:ext uri="{FF2B5EF4-FFF2-40B4-BE49-F238E27FC236}">
                        <a16:creationId xmlns:a16="http://schemas.microsoft.com/office/drawing/2014/main" id="{F9D46798-2020-41DE-89CA-09B0E94FE890}"/>
                      </a:ext>
                    </a:extLst>
                  </p:cNvPr>
                  <p:cNvSpPr/>
                  <p:nvPr/>
                </p:nvSpPr>
                <p:spPr>
                  <a:xfrm>
                    <a:off x="9492802" y="4649774"/>
                    <a:ext cx="1044000" cy="590538"/>
                  </a:xfrm>
                  <a:custGeom>
                    <a:avLst/>
                    <a:gdLst>
                      <a:gd name="connsiteX0" fmla="*/ 0 w 1229320"/>
                      <a:gd name="connsiteY0" fmla="*/ 0 h 737592"/>
                      <a:gd name="connsiteX1" fmla="*/ 1229320 w 1229320"/>
                      <a:gd name="connsiteY1" fmla="*/ 0 h 737592"/>
                      <a:gd name="connsiteX2" fmla="*/ 1229320 w 1229320"/>
                      <a:gd name="connsiteY2" fmla="*/ 737592 h 737592"/>
                      <a:gd name="connsiteX3" fmla="*/ 0 w 1229320"/>
                      <a:gd name="connsiteY3" fmla="*/ 737592 h 737592"/>
                      <a:gd name="connsiteX4" fmla="*/ 0 w 1229320"/>
                      <a:gd name="connsiteY4" fmla="*/ 0 h 737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29320" h="737592">
                        <a:moveTo>
                          <a:pt x="0" y="0"/>
                        </a:moveTo>
                        <a:lnTo>
                          <a:pt x="1229320" y="0"/>
                        </a:lnTo>
                        <a:lnTo>
                          <a:pt x="1229320" y="737592"/>
                        </a:lnTo>
                        <a:lnTo>
                          <a:pt x="0" y="7375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dk2">
                      <a:shade val="8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2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marL="0" marR="0" lvl="0" indent="0" algn="ctr" defTabSz="533400" rtl="1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 panose="020B0604020202020204" pitchFamily="34" charset="0"/>
                      </a:rPr>
                      <a:t>תמיכה במשתמשים</a:t>
                    </a:r>
                    <a:endParaRPr kumimoji="0" lang="en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1FC59B7D-B213-44EA-87B1-9A92D0170941}"/>
                    </a:ext>
                  </a:extLst>
                </p:cNvPr>
                <p:cNvSpPr/>
                <p:nvPr/>
              </p:nvSpPr>
              <p:spPr>
                <a:xfrm>
                  <a:off x="4026002" y="592966"/>
                  <a:ext cx="1634254" cy="2851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מערכות מידע</a:t>
                  </a:r>
                  <a:endParaRPr kumimoji="0" lang="en-IL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5649638-BB65-4766-BA91-BEC5DE72E479}"/>
                    </a:ext>
                  </a:extLst>
                </p:cNvPr>
                <p:cNvSpPr/>
                <p:nvPr/>
              </p:nvSpPr>
              <p:spPr>
                <a:xfrm>
                  <a:off x="6678881" y="569941"/>
                  <a:ext cx="5089424" cy="28439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מרכבה</a:t>
                  </a:r>
                  <a:endParaRPr kumimoji="0" lang="en-IL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287C5655-D9E0-464D-8EEE-2BE16F7928D8}"/>
                    </a:ext>
                  </a:extLst>
                </p:cNvPr>
                <p:cNvSpPr/>
                <p:nvPr/>
              </p:nvSpPr>
              <p:spPr>
                <a:xfrm>
                  <a:off x="6667780" y="1599705"/>
                  <a:ext cx="1620000" cy="407287"/>
                </a:xfrm>
                <a:prstGeom prst="rect">
                  <a:avLst/>
                </a:pr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 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B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E5EA611-B883-4D4B-B81C-BA4A4871BC11}"/>
                    </a:ext>
                  </a:extLst>
                </p:cNvPr>
                <p:cNvSpPr/>
                <p:nvPr/>
              </p:nvSpPr>
              <p:spPr>
                <a:xfrm>
                  <a:off x="2288459" y="1622935"/>
                  <a:ext cx="1620000" cy="407287"/>
                </a:xfrm>
                <a:custGeom>
                  <a:avLst/>
                  <a:gdLst>
                    <a:gd name="connsiteX0" fmla="*/ 0 w 2471211"/>
                    <a:gd name="connsiteY0" fmla="*/ 0 h 444137"/>
                    <a:gd name="connsiteX1" fmla="*/ 2471211 w 2471211"/>
                    <a:gd name="connsiteY1" fmla="*/ 0 h 444137"/>
                    <a:gd name="connsiteX2" fmla="*/ 2471211 w 2471211"/>
                    <a:gd name="connsiteY2" fmla="*/ 444137 h 444137"/>
                    <a:gd name="connsiteX3" fmla="*/ 0 w 2471211"/>
                    <a:gd name="connsiteY3" fmla="*/ 444137 h 444137"/>
                    <a:gd name="connsiteX4" fmla="*/ 0 w 2471211"/>
                    <a:gd name="connsiteY4" fmla="*/ 0 h 444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1211" h="444137">
                      <a:moveTo>
                        <a:pt x="0" y="0"/>
                      </a:moveTo>
                      <a:lnTo>
                        <a:pt x="2471211" y="0"/>
                      </a:lnTo>
                      <a:lnTo>
                        <a:pt x="2471211" y="444137"/>
                      </a:lnTo>
                      <a:lnTo>
                        <a:pt x="0" y="4441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B 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1DE876AE-41AE-4098-B1F0-3933017615F4}"/>
                    </a:ext>
                  </a:extLst>
                </p:cNvPr>
                <p:cNvSpPr/>
                <p:nvPr/>
              </p:nvSpPr>
              <p:spPr>
                <a:xfrm>
                  <a:off x="2302379" y="964803"/>
                  <a:ext cx="756000" cy="574994"/>
                </a:xfrm>
                <a:custGeom>
                  <a:avLst/>
                  <a:gdLst>
                    <a:gd name="connsiteX0" fmla="*/ 0 w 1221478"/>
                    <a:gd name="connsiteY0" fmla="*/ 0 h 435693"/>
                    <a:gd name="connsiteX1" fmla="*/ 1221478 w 1221478"/>
                    <a:gd name="connsiteY1" fmla="*/ 0 h 435693"/>
                    <a:gd name="connsiteX2" fmla="*/ 1221478 w 1221478"/>
                    <a:gd name="connsiteY2" fmla="*/ 435693 h 435693"/>
                    <a:gd name="connsiteX3" fmla="*/ 0 w 1221478"/>
                    <a:gd name="connsiteY3" fmla="*/ 435693 h 435693"/>
                    <a:gd name="connsiteX4" fmla="*/ 0 w 1221478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478" h="435693">
                      <a:moveTo>
                        <a:pt x="0" y="0"/>
                      </a:moveTo>
                      <a:lnTo>
                        <a:pt x="1221478" y="0"/>
                      </a:lnTo>
                      <a:lnTo>
                        <a:pt x="1221478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חשב או מי מטעמו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443E34A0-6E84-4B86-822B-174AB786AFA5}"/>
                    </a:ext>
                  </a:extLst>
                </p:cNvPr>
                <p:cNvSpPr/>
                <p:nvPr/>
              </p:nvSpPr>
              <p:spPr>
                <a:xfrm>
                  <a:off x="3133720" y="966840"/>
                  <a:ext cx="756000" cy="574994"/>
                </a:xfrm>
                <a:custGeom>
                  <a:avLst/>
                  <a:gdLst>
                    <a:gd name="connsiteX0" fmla="*/ 0 w 1148390"/>
                    <a:gd name="connsiteY0" fmla="*/ 0 h 435693"/>
                    <a:gd name="connsiteX1" fmla="*/ 1148390 w 1148390"/>
                    <a:gd name="connsiteY1" fmla="*/ 0 h 435693"/>
                    <a:gd name="connsiteX2" fmla="*/ 1148390 w 1148390"/>
                    <a:gd name="connsiteY2" fmla="*/ 435693 h 435693"/>
                    <a:gd name="connsiteX3" fmla="*/ 0 w 1148390"/>
                    <a:gd name="connsiteY3" fmla="*/ 435693 h 435693"/>
                    <a:gd name="connsiteX4" fmla="*/ 0 w 1148390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8390" h="435693">
                      <a:moveTo>
                        <a:pt x="0" y="0"/>
                      </a:moveTo>
                      <a:lnTo>
                        <a:pt x="1148390" y="0"/>
                      </a:lnTo>
                      <a:lnTo>
                        <a:pt x="1148390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נתמכים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CAB46898-C403-48DD-8CFE-1BADD1E4A129}"/>
                    </a:ext>
                  </a:extLst>
                </p:cNvPr>
                <p:cNvSpPr/>
                <p:nvPr/>
              </p:nvSpPr>
              <p:spPr>
                <a:xfrm>
                  <a:off x="2281333" y="592966"/>
                  <a:ext cx="1634254" cy="2851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מערכות מידע</a:t>
                  </a:r>
                  <a:endParaRPr kumimoji="0" lang="en-IL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A6A916E4-9239-45E9-9C58-F86072582D79}"/>
                    </a:ext>
                  </a:extLst>
                </p:cNvPr>
                <p:cNvSpPr/>
                <p:nvPr/>
              </p:nvSpPr>
              <p:spPr>
                <a:xfrm>
                  <a:off x="536862" y="1634367"/>
                  <a:ext cx="1620000" cy="407287"/>
                </a:xfrm>
                <a:custGeom>
                  <a:avLst/>
                  <a:gdLst>
                    <a:gd name="connsiteX0" fmla="*/ 0 w 2471211"/>
                    <a:gd name="connsiteY0" fmla="*/ 0 h 444137"/>
                    <a:gd name="connsiteX1" fmla="*/ 2471211 w 2471211"/>
                    <a:gd name="connsiteY1" fmla="*/ 0 h 444137"/>
                    <a:gd name="connsiteX2" fmla="*/ 2471211 w 2471211"/>
                    <a:gd name="connsiteY2" fmla="*/ 444137 h 444137"/>
                    <a:gd name="connsiteX3" fmla="*/ 0 w 2471211"/>
                    <a:gd name="connsiteY3" fmla="*/ 444137 h 444137"/>
                    <a:gd name="connsiteX4" fmla="*/ 0 w 2471211"/>
                    <a:gd name="connsiteY4" fmla="*/ 0 h 444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1211" h="444137">
                      <a:moveTo>
                        <a:pt x="0" y="0"/>
                      </a:moveTo>
                      <a:lnTo>
                        <a:pt x="2471211" y="0"/>
                      </a:lnTo>
                      <a:lnTo>
                        <a:pt x="2471211" y="444137"/>
                      </a:lnTo>
                      <a:lnTo>
                        <a:pt x="0" y="4441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5F0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2402" tIns="112402" rIns="112402" bIns="112402" numCol="1" spcCol="1270" anchor="ctr" anchorCtr="0">
                  <a:noAutofit/>
                </a:bodyPr>
                <a:lstStyle/>
                <a:p>
                  <a:pPr marL="0" marR="0" lvl="0" indent="0" algn="ctr" defTabSz="111125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 </a:t>
                  </a:r>
                  <a:r>
                    <a:rPr kumimoji="0" lang="en-US" sz="13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</a:t>
                  </a:r>
                  <a:endParaRPr kumimoji="0" lang="en-IL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7C35913E-58EE-4763-B353-A83A911AC409}"/>
                    </a:ext>
                  </a:extLst>
                </p:cNvPr>
                <p:cNvSpPr/>
                <p:nvPr/>
              </p:nvSpPr>
              <p:spPr>
                <a:xfrm>
                  <a:off x="550782" y="976236"/>
                  <a:ext cx="756000" cy="574994"/>
                </a:xfrm>
                <a:custGeom>
                  <a:avLst/>
                  <a:gdLst>
                    <a:gd name="connsiteX0" fmla="*/ 0 w 1221478"/>
                    <a:gd name="connsiteY0" fmla="*/ 0 h 435693"/>
                    <a:gd name="connsiteX1" fmla="*/ 1221478 w 1221478"/>
                    <a:gd name="connsiteY1" fmla="*/ 0 h 435693"/>
                    <a:gd name="connsiteX2" fmla="*/ 1221478 w 1221478"/>
                    <a:gd name="connsiteY2" fmla="*/ 435693 h 435693"/>
                    <a:gd name="connsiteX3" fmla="*/ 0 w 1221478"/>
                    <a:gd name="connsiteY3" fmla="*/ 435693 h 435693"/>
                    <a:gd name="connsiteX4" fmla="*/ 0 w 1221478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478" h="435693">
                      <a:moveTo>
                        <a:pt x="0" y="0"/>
                      </a:moveTo>
                      <a:lnTo>
                        <a:pt x="1221478" y="0"/>
                      </a:lnTo>
                      <a:lnTo>
                        <a:pt x="1221478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חשב או מי מטעמו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4734A33D-BD50-40AD-8AEF-A28625D74ED7}"/>
                    </a:ext>
                  </a:extLst>
                </p:cNvPr>
                <p:cNvSpPr/>
                <p:nvPr/>
              </p:nvSpPr>
              <p:spPr>
                <a:xfrm>
                  <a:off x="1382124" y="978270"/>
                  <a:ext cx="756000" cy="574994"/>
                </a:xfrm>
                <a:custGeom>
                  <a:avLst/>
                  <a:gdLst>
                    <a:gd name="connsiteX0" fmla="*/ 0 w 1148390"/>
                    <a:gd name="connsiteY0" fmla="*/ 0 h 435693"/>
                    <a:gd name="connsiteX1" fmla="*/ 1148390 w 1148390"/>
                    <a:gd name="connsiteY1" fmla="*/ 0 h 435693"/>
                    <a:gd name="connsiteX2" fmla="*/ 1148390 w 1148390"/>
                    <a:gd name="connsiteY2" fmla="*/ 435693 h 435693"/>
                    <a:gd name="connsiteX3" fmla="*/ 0 w 1148390"/>
                    <a:gd name="connsiteY3" fmla="*/ 435693 h 435693"/>
                    <a:gd name="connsiteX4" fmla="*/ 0 w 1148390"/>
                    <a:gd name="connsiteY4" fmla="*/ 0 h 43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8390" h="435693">
                      <a:moveTo>
                        <a:pt x="0" y="0"/>
                      </a:moveTo>
                      <a:lnTo>
                        <a:pt x="1148390" y="0"/>
                      </a:lnTo>
                      <a:lnTo>
                        <a:pt x="1148390" y="435693"/>
                      </a:lnTo>
                      <a:lnTo>
                        <a:pt x="0" y="4356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marL="0" marR="0" lvl="0" indent="0" algn="ctr" defTabSz="533400" rtl="1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נתמכים</a:t>
                  </a:r>
                  <a:endParaRPr kumimoji="0" lang="en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222BD649-0526-499C-98A0-684936C052E8}"/>
                    </a:ext>
                  </a:extLst>
                </p:cNvPr>
                <p:cNvSpPr/>
                <p:nvPr/>
              </p:nvSpPr>
              <p:spPr>
                <a:xfrm>
                  <a:off x="571748" y="641701"/>
                  <a:ext cx="1634253" cy="2851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מערכות מידע</a:t>
                  </a:r>
                  <a:endParaRPr kumimoji="0" lang="en-IL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DAC99675-6F60-41A4-BF06-D54FA34D90A5}"/>
                    </a:ext>
                  </a:extLst>
                </p:cNvPr>
                <p:cNvSpPr/>
                <p:nvPr/>
              </p:nvSpPr>
              <p:spPr>
                <a:xfrm>
                  <a:off x="550782" y="88257"/>
                  <a:ext cx="5109472" cy="386339"/>
                </a:xfrm>
                <a:prstGeom prst="rect">
                  <a:avLst/>
                </a:prstGeom>
                <a:solidFill>
                  <a:srgbClr val="E1CC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משרדים מיוחדים</a:t>
                  </a:r>
                  <a:endParaRPr kumimoji="0" lang="en-IL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C96AA32A-D182-40A1-A28A-C1455F05DDC3}"/>
                    </a:ext>
                  </a:extLst>
                </p:cNvPr>
                <p:cNvSpPr/>
                <p:nvPr/>
              </p:nvSpPr>
              <p:spPr>
                <a:xfrm>
                  <a:off x="6668856" y="100909"/>
                  <a:ext cx="5109472" cy="386339"/>
                </a:xfrm>
                <a:prstGeom prst="rect">
                  <a:avLst/>
                </a:prstGeom>
                <a:solidFill>
                  <a:srgbClr val="E1CC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תשלומי מטה  - חשכ"ל </a:t>
                  </a:r>
                  <a:endParaRPr kumimoji="0" lang="en-IL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7C69CF0E-0A82-48E9-9EA3-AE8FA74E325B}"/>
                    </a:ext>
                  </a:extLst>
                </p:cNvPr>
                <p:cNvCxnSpPr/>
                <p:nvPr/>
              </p:nvCxnSpPr>
              <p:spPr>
                <a:xfrm>
                  <a:off x="4856452" y="2357794"/>
                  <a:ext cx="0" cy="546481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Arrow Connector 86">
                  <a:extLst>
                    <a:ext uri="{FF2B5EF4-FFF2-40B4-BE49-F238E27FC236}">
                      <a16:creationId xmlns:a16="http://schemas.microsoft.com/office/drawing/2014/main" id="{1909A5D0-D713-4DFE-9B92-39AA7AEC2CB3}"/>
                    </a:ext>
                  </a:extLst>
                </p:cNvPr>
                <p:cNvCxnSpPr/>
                <p:nvPr/>
              </p:nvCxnSpPr>
              <p:spPr>
                <a:xfrm>
                  <a:off x="3154685" y="2357797"/>
                  <a:ext cx="0" cy="546481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A9FEDC46-650D-4A45-AEF0-5284ED6298D1}"/>
                    </a:ext>
                  </a:extLst>
                </p:cNvPr>
                <p:cNvCxnSpPr/>
                <p:nvPr/>
              </p:nvCxnSpPr>
              <p:spPr>
                <a:xfrm>
                  <a:off x="1348512" y="2357797"/>
                  <a:ext cx="0" cy="546481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108D5CF2-EBB2-4984-97E9-52B0BB33B94A}"/>
                    </a:ext>
                  </a:extLst>
                </p:cNvPr>
                <p:cNvCxnSpPr/>
                <p:nvPr/>
              </p:nvCxnSpPr>
              <p:spPr>
                <a:xfrm>
                  <a:off x="7344785" y="2344804"/>
                  <a:ext cx="0" cy="546482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3550D66E-92A9-45CE-87F2-FBAFD718B6D5}"/>
                  </a:ext>
                </a:extLst>
              </p:cNvPr>
              <p:cNvGrpSpPr/>
              <p:nvPr/>
            </p:nvGrpSpPr>
            <p:grpSpPr>
              <a:xfrm>
                <a:off x="1105024" y="2939175"/>
                <a:ext cx="10203492" cy="3144556"/>
                <a:chOff x="1105024" y="2939175"/>
                <a:chExt cx="10203492" cy="3144556"/>
              </a:xfrm>
            </p:grpSpPr>
            <p:cxnSp>
              <p:nvCxnSpPr>
                <p:cNvPr id="162" name="Straight Arrow Connector 161">
                  <a:extLst>
                    <a:ext uri="{FF2B5EF4-FFF2-40B4-BE49-F238E27FC236}">
                      <a16:creationId xmlns:a16="http://schemas.microsoft.com/office/drawing/2014/main" id="{77DF8CE5-4BCA-4EC1-A789-240CB7F32F30}"/>
                    </a:ext>
                  </a:extLst>
                </p:cNvPr>
                <p:cNvCxnSpPr/>
                <p:nvPr/>
              </p:nvCxnSpPr>
              <p:spPr>
                <a:xfrm>
                  <a:off x="8908125" y="2950392"/>
                  <a:ext cx="0" cy="388465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Arrow Connector 217">
                  <a:extLst>
                    <a:ext uri="{FF2B5EF4-FFF2-40B4-BE49-F238E27FC236}">
                      <a16:creationId xmlns:a16="http://schemas.microsoft.com/office/drawing/2014/main" id="{6F6969F2-F493-4441-AA1B-10D2CB267AC8}"/>
                    </a:ext>
                  </a:extLst>
                </p:cNvPr>
                <p:cNvCxnSpPr/>
                <p:nvPr/>
              </p:nvCxnSpPr>
              <p:spPr>
                <a:xfrm>
                  <a:off x="10426263" y="2939175"/>
                  <a:ext cx="0" cy="388465"/>
                </a:xfrm>
                <a:prstGeom prst="straightConnector1">
                  <a:avLst/>
                </a:prstGeom>
                <a:ln w="1905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B3D49574-0EC4-4DF3-9CC0-9750A157C13F}"/>
                    </a:ext>
                  </a:extLst>
                </p:cNvPr>
                <p:cNvSpPr/>
                <p:nvPr/>
              </p:nvSpPr>
              <p:spPr>
                <a:xfrm>
                  <a:off x="1105024" y="3371011"/>
                  <a:ext cx="10203492" cy="271272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70AD47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מערך התשלומים באשראי </a:t>
                  </a:r>
                  <a:endParaRPr kumimoji="0" lang="en-IL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EFBA895-BA0E-492A-9E7A-E537C72C5359}"/>
                </a:ext>
              </a:extLst>
            </p:cNvPr>
            <p:cNvGrpSpPr/>
            <p:nvPr/>
          </p:nvGrpSpPr>
          <p:grpSpPr>
            <a:xfrm>
              <a:off x="6696437" y="1926796"/>
              <a:ext cx="4468134" cy="438531"/>
              <a:chOff x="6696437" y="1926796"/>
              <a:chExt cx="4468134" cy="438531"/>
            </a:xfrm>
          </p:grpSpPr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B2E0647B-DEBB-4842-B450-2B9B33FC6A90}"/>
                  </a:ext>
                </a:extLst>
              </p:cNvPr>
              <p:cNvSpPr/>
              <p:nvPr/>
            </p:nvSpPr>
            <p:spPr>
              <a:xfrm>
                <a:off x="9784827" y="1956593"/>
                <a:ext cx="666083" cy="408734"/>
              </a:xfrm>
              <a:custGeom>
                <a:avLst/>
                <a:gdLst>
                  <a:gd name="connsiteX0" fmla="*/ 0 w 1221478"/>
                  <a:gd name="connsiteY0" fmla="*/ 0 h 435693"/>
                  <a:gd name="connsiteX1" fmla="*/ 1221478 w 1221478"/>
                  <a:gd name="connsiteY1" fmla="*/ 0 h 435693"/>
                  <a:gd name="connsiteX2" fmla="*/ 1221478 w 1221478"/>
                  <a:gd name="connsiteY2" fmla="*/ 435693 h 435693"/>
                  <a:gd name="connsiteX3" fmla="*/ 0 w 1221478"/>
                  <a:gd name="connsiteY3" fmla="*/ 435693 h 435693"/>
                  <a:gd name="connsiteX4" fmla="*/ 0 w 1221478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1478" h="435693">
                    <a:moveTo>
                      <a:pt x="0" y="0"/>
                    </a:moveTo>
                    <a:lnTo>
                      <a:pt x="1221478" y="0"/>
                    </a:lnTo>
                    <a:lnTo>
                      <a:pt x="1221478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חשב או מי מטעמו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953CB3FD-A1C5-4935-AE20-AE2C87F8CE28}"/>
                  </a:ext>
                </a:extLst>
              </p:cNvPr>
              <p:cNvSpPr/>
              <p:nvPr/>
            </p:nvSpPr>
            <p:spPr>
              <a:xfrm>
                <a:off x="10498488" y="1948967"/>
                <a:ext cx="666083" cy="408734"/>
              </a:xfrm>
              <a:custGeom>
                <a:avLst/>
                <a:gdLst>
                  <a:gd name="connsiteX0" fmla="*/ 0 w 1148390"/>
                  <a:gd name="connsiteY0" fmla="*/ 0 h 435693"/>
                  <a:gd name="connsiteX1" fmla="*/ 1148390 w 1148390"/>
                  <a:gd name="connsiteY1" fmla="*/ 0 h 435693"/>
                  <a:gd name="connsiteX2" fmla="*/ 1148390 w 1148390"/>
                  <a:gd name="connsiteY2" fmla="*/ 435693 h 435693"/>
                  <a:gd name="connsiteX3" fmla="*/ 0 w 1148390"/>
                  <a:gd name="connsiteY3" fmla="*/ 435693 h 435693"/>
                  <a:gd name="connsiteX4" fmla="*/ 0 w 1148390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8390" h="435693">
                    <a:moveTo>
                      <a:pt x="0" y="0"/>
                    </a:moveTo>
                    <a:lnTo>
                      <a:pt x="1148390" y="0"/>
                    </a:lnTo>
                    <a:lnTo>
                      <a:pt x="1148390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מחזיקי כרטיס 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0F8B0156-0D6A-42EC-8E0A-0356A775F75E}"/>
                  </a:ext>
                </a:extLst>
              </p:cNvPr>
              <p:cNvSpPr/>
              <p:nvPr/>
            </p:nvSpPr>
            <p:spPr>
              <a:xfrm>
                <a:off x="8239701" y="1947520"/>
                <a:ext cx="666083" cy="408734"/>
              </a:xfrm>
              <a:custGeom>
                <a:avLst/>
                <a:gdLst>
                  <a:gd name="connsiteX0" fmla="*/ 0 w 1221478"/>
                  <a:gd name="connsiteY0" fmla="*/ 0 h 435693"/>
                  <a:gd name="connsiteX1" fmla="*/ 1221478 w 1221478"/>
                  <a:gd name="connsiteY1" fmla="*/ 0 h 435693"/>
                  <a:gd name="connsiteX2" fmla="*/ 1221478 w 1221478"/>
                  <a:gd name="connsiteY2" fmla="*/ 435693 h 435693"/>
                  <a:gd name="connsiteX3" fmla="*/ 0 w 1221478"/>
                  <a:gd name="connsiteY3" fmla="*/ 435693 h 435693"/>
                  <a:gd name="connsiteX4" fmla="*/ 0 w 1221478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1478" h="435693">
                    <a:moveTo>
                      <a:pt x="0" y="0"/>
                    </a:moveTo>
                    <a:lnTo>
                      <a:pt x="1221478" y="0"/>
                    </a:lnTo>
                    <a:lnTo>
                      <a:pt x="1221478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חשב או מי מטעמו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3023AB7E-C3B4-42D3-AFEF-E746420A581B}"/>
                  </a:ext>
                </a:extLst>
              </p:cNvPr>
              <p:cNvSpPr/>
              <p:nvPr/>
            </p:nvSpPr>
            <p:spPr>
              <a:xfrm>
                <a:off x="8972162" y="1948967"/>
                <a:ext cx="666083" cy="408734"/>
              </a:xfrm>
              <a:custGeom>
                <a:avLst/>
                <a:gdLst>
                  <a:gd name="connsiteX0" fmla="*/ 0 w 1148390"/>
                  <a:gd name="connsiteY0" fmla="*/ 0 h 435693"/>
                  <a:gd name="connsiteX1" fmla="*/ 1148390 w 1148390"/>
                  <a:gd name="connsiteY1" fmla="*/ 0 h 435693"/>
                  <a:gd name="connsiteX2" fmla="*/ 1148390 w 1148390"/>
                  <a:gd name="connsiteY2" fmla="*/ 435693 h 435693"/>
                  <a:gd name="connsiteX3" fmla="*/ 0 w 1148390"/>
                  <a:gd name="connsiteY3" fmla="*/ 435693 h 435693"/>
                  <a:gd name="connsiteX4" fmla="*/ 0 w 1148390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8390" h="435693">
                    <a:moveTo>
                      <a:pt x="0" y="0"/>
                    </a:moveTo>
                    <a:lnTo>
                      <a:pt x="1148390" y="0"/>
                    </a:lnTo>
                    <a:lnTo>
                      <a:pt x="1148390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מחזיקי כרטיס 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8317F17A-E513-46F4-BBA2-FEFD07B4A4DB}"/>
                  </a:ext>
                </a:extLst>
              </p:cNvPr>
              <p:cNvSpPr/>
              <p:nvPr/>
            </p:nvSpPr>
            <p:spPr>
              <a:xfrm>
                <a:off x="6696437" y="1926796"/>
                <a:ext cx="666083" cy="408734"/>
              </a:xfrm>
              <a:custGeom>
                <a:avLst/>
                <a:gdLst>
                  <a:gd name="connsiteX0" fmla="*/ 0 w 1221478"/>
                  <a:gd name="connsiteY0" fmla="*/ 0 h 435693"/>
                  <a:gd name="connsiteX1" fmla="*/ 1221478 w 1221478"/>
                  <a:gd name="connsiteY1" fmla="*/ 0 h 435693"/>
                  <a:gd name="connsiteX2" fmla="*/ 1221478 w 1221478"/>
                  <a:gd name="connsiteY2" fmla="*/ 435693 h 435693"/>
                  <a:gd name="connsiteX3" fmla="*/ 0 w 1221478"/>
                  <a:gd name="connsiteY3" fmla="*/ 435693 h 435693"/>
                  <a:gd name="connsiteX4" fmla="*/ 0 w 1221478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1478" h="435693">
                    <a:moveTo>
                      <a:pt x="0" y="0"/>
                    </a:moveTo>
                    <a:lnTo>
                      <a:pt x="1221478" y="0"/>
                    </a:lnTo>
                    <a:lnTo>
                      <a:pt x="1221478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חשב או מי מטעמו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8AB8296E-FDA9-48E2-BEC8-64E2974F1FED}"/>
                  </a:ext>
                </a:extLst>
              </p:cNvPr>
              <p:cNvSpPr/>
              <p:nvPr/>
            </p:nvSpPr>
            <p:spPr>
              <a:xfrm>
                <a:off x="7428898" y="1928243"/>
                <a:ext cx="666083" cy="408734"/>
              </a:xfrm>
              <a:custGeom>
                <a:avLst/>
                <a:gdLst>
                  <a:gd name="connsiteX0" fmla="*/ 0 w 1148390"/>
                  <a:gd name="connsiteY0" fmla="*/ 0 h 435693"/>
                  <a:gd name="connsiteX1" fmla="*/ 1148390 w 1148390"/>
                  <a:gd name="connsiteY1" fmla="*/ 0 h 435693"/>
                  <a:gd name="connsiteX2" fmla="*/ 1148390 w 1148390"/>
                  <a:gd name="connsiteY2" fmla="*/ 435693 h 435693"/>
                  <a:gd name="connsiteX3" fmla="*/ 0 w 1148390"/>
                  <a:gd name="connsiteY3" fmla="*/ 435693 h 435693"/>
                  <a:gd name="connsiteX4" fmla="*/ 0 w 1148390"/>
                  <a:gd name="connsiteY4" fmla="*/ 0 h 43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8390" h="435693">
                    <a:moveTo>
                      <a:pt x="0" y="0"/>
                    </a:moveTo>
                    <a:lnTo>
                      <a:pt x="1148390" y="0"/>
                    </a:lnTo>
                    <a:lnTo>
                      <a:pt x="1148390" y="435693"/>
                    </a:lnTo>
                    <a:lnTo>
                      <a:pt x="0" y="435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marL="0" marR="0" lvl="0" indent="0" algn="ctr" defTabSz="533400" rtl="1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מחזיקי כרטיס </a:t>
                </a:r>
                <a:endParaRPr kumimoji="0" lang="en-IL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16085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7920026" y="1917860"/>
            <a:ext cx="1875907" cy="818302"/>
          </a:xfrm>
          <a:prstGeom prst="rect">
            <a:avLst/>
          </a:prstGeom>
          <a:solidFill>
            <a:srgbClr val="C5F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מנפיק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Freeform: Shape 219">
            <a:extLst>
              <a:ext uri="{FF2B5EF4-FFF2-40B4-BE49-F238E27FC236}">
                <a16:creationId xmlns:a16="http://schemas.microsoft.com/office/drawing/2014/main" id="{953CB3FD-A1C5-4935-AE20-AE2C87F8CE28}"/>
              </a:ext>
            </a:extLst>
          </p:cNvPr>
          <p:cNvSpPr/>
          <p:nvPr/>
        </p:nvSpPr>
        <p:spPr>
          <a:xfrm>
            <a:off x="5544124" y="1917859"/>
            <a:ext cx="1862666" cy="818301"/>
          </a:xfrm>
          <a:custGeom>
            <a:avLst/>
            <a:gdLst>
              <a:gd name="connsiteX0" fmla="*/ 0 w 1148390"/>
              <a:gd name="connsiteY0" fmla="*/ 0 h 435693"/>
              <a:gd name="connsiteX1" fmla="*/ 1148390 w 1148390"/>
              <a:gd name="connsiteY1" fmla="*/ 0 h 435693"/>
              <a:gd name="connsiteX2" fmla="*/ 1148390 w 1148390"/>
              <a:gd name="connsiteY2" fmla="*/ 435693 h 435693"/>
              <a:gd name="connsiteX3" fmla="*/ 0 w 1148390"/>
              <a:gd name="connsiteY3" fmla="*/ 435693 h 435693"/>
              <a:gd name="connsiteX4" fmla="*/ 0 w 1148390"/>
              <a:gd name="connsiteY4" fmla="*/ 0 h 43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90" h="435693">
                <a:moveTo>
                  <a:pt x="0" y="0"/>
                </a:moveTo>
                <a:lnTo>
                  <a:pt x="1148390" y="0"/>
                </a:lnTo>
                <a:lnTo>
                  <a:pt x="1148390" y="435693"/>
                </a:lnTo>
                <a:lnTo>
                  <a:pt x="0" y="4356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>
                <a:solidFill>
                  <a:schemeClr val="accent5">
                    <a:lumMod val="75000"/>
                  </a:schemeClr>
                </a:solidFill>
              </a:rPr>
              <a:t>מתפעל הנפקה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7920026" y="2842847"/>
            <a:ext cx="187590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בארץ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5544124" y="3927849"/>
            <a:ext cx="1862666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בחו"ל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Freeform: Shape 101">
            <a:extLst>
              <a:ext uri="{FF2B5EF4-FFF2-40B4-BE49-F238E27FC236}">
                <a16:creationId xmlns:a16="http://schemas.microsoft.com/office/drawing/2014/main" id="{70D549A6-0A3E-40B0-8571-DE70A337AB3F}"/>
              </a:ext>
            </a:extLst>
          </p:cNvPr>
          <p:cNvSpPr/>
          <p:nvPr/>
        </p:nvSpPr>
        <p:spPr>
          <a:xfrm>
            <a:off x="3253238" y="6000716"/>
            <a:ext cx="943282" cy="396882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התראות</a:t>
            </a:r>
          </a:p>
        </p:txBody>
      </p:sp>
      <p:sp>
        <p:nvSpPr>
          <p:cNvPr id="20" name="Rectangle 29">
            <a:extLst>
              <a:ext uri="{FF2B5EF4-FFF2-40B4-BE49-F238E27FC236}">
                <a16:creationId xmlns:a16="http://schemas.microsoft.com/office/drawing/2014/main" id="{8185AA7C-BDF1-4D77-83E5-85FF8144F210}"/>
              </a:ext>
            </a:extLst>
          </p:cNvPr>
          <p:cNvSpPr/>
          <p:nvPr/>
        </p:nvSpPr>
        <p:spPr>
          <a:xfrm>
            <a:off x="1053530" y="5091530"/>
            <a:ext cx="1996518" cy="239812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אפליקציה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Freeform: Shape 104">
            <a:extLst>
              <a:ext uri="{FF2B5EF4-FFF2-40B4-BE49-F238E27FC236}">
                <a16:creationId xmlns:a16="http://schemas.microsoft.com/office/drawing/2014/main" id="{F66C48DE-12FB-46B8-A648-B816D429907B}"/>
              </a:ext>
            </a:extLst>
          </p:cNvPr>
          <p:cNvSpPr/>
          <p:nvPr/>
        </p:nvSpPr>
        <p:spPr>
          <a:xfrm>
            <a:off x="1053747" y="5450416"/>
            <a:ext cx="944521" cy="397404"/>
          </a:xfrm>
          <a:custGeom>
            <a:avLst/>
            <a:gdLst>
              <a:gd name="connsiteX0" fmla="*/ 0 w 1106444"/>
              <a:gd name="connsiteY0" fmla="*/ 0 h 663866"/>
              <a:gd name="connsiteX1" fmla="*/ 1106444 w 1106444"/>
              <a:gd name="connsiteY1" fmla="*/ 0 h 663866"/>
              <a:gd name="connsiteX2" fmla="*/ 1106444 w 1106444"/>
              <a:gd name="connsiteY2" fmla="*/ 663866 h 663866"/>
              <a:gd name="connsiteX3" fmla="*/ 0 w 1106444"/>
              <a:gd name="connsiteY3" fmla="*/ 663866 h 663866"/>
              <a:gd name="connsiteX4" fmla="*/ 0 w 1106444"/>
              <a:gd name="connsiteY4" fmla="*/ 0 h 66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44" h="663866">
                <a:moveTo>
                  <a:pt x="0" y="0"/>
                </a:moveTo>
                <a:lnTo>
                  <a:pt x="1106444" y="0"/>
                </a:lnTo>
                <a:lnTo>
                  <a:pt x="1106444" y="663866"/>
                </a:lnTo>
                <a:lnTo>
                  <a:pt x="0" y="663866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קליטת ופענוח חשבוניות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Freeform: Shape 105">
            <a:extLst>
              <a:ext uri="{FF2B5EF4-FFF2-40B4-BE49-F238E27FC236}">
                <a16:creationId xmlns:a16="http://schemas.microsoft.com/office/drawing/2014/main" id="{A31DFC92-0F38-4B4C-96E1-0A900C618BBC}"/>
              </a:ext>
            </a:extLst>
          </p:cNvPr>
          <p:cNvSpPr/>
          <p:nvPr/>
        </p:nvSpPr>
        <p:spPr>
          <a:xfrm>
            <a:off x="2116369" y="5450417"/>
            <a:ext cx="944523" cy="421174"/>
          </a:xfrm>
          <a:custGeom>
            <a:avLst/>
            <a:gdLst>
              <a:gd name="connsiteX0" fmla="*/ 0 w 1106444"/>
              <a:gd name="connsiteY0" fmla="*/ 0 h 663866"/>
              <a:gd name="connsiteX1" fmla="*/ 1106444 w 1106444"/>
              <a:gd name="connsiteY1" fmla="*/ 0 h 663866"/>
              <a:gd name="connsiteX2" fmla="*/ 1106444 w 1106444"/>
              <a:gd name="connsiteY2" fmla="*/ 663866 h 663866"/>
              <a:gd name="connsiteX3" fmla="*/ 0 w 1106444"/>
              <a:gd name="connsiteY3" fmla="*/ 663866 h 663866"/>
              <a:gd name="connsiteX4" fmla="*/ 0 w 1106444"/>
              <a:gd name="connsiteY4" fmla="*/ 0 h 66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44" h="663866">
                <a:moveTo>
                  <a:pt x="0" y="0"/>
                </a:moveTo>
                <a:lnTo>
                  <a:pt x="1106444" y="0"/>
                </a:lnTo>
                <a:lnTo>
                  <a:pt x="1106444" y="663866"/>
                </a:lnTo>
                <a:lnTo>
                  <a:pt x="0" y="663866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שיוך עסקאות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Freeform: Shape 99">
            <a:extLst>
              <a:ext uri="{FF2B5EF4-FFF2-40B4-BE49-F238E27FC236}">
                <a16:creationId xmlns:a16="http://schemas.microsoft.com/office/drawing/2014/main" id="{470CD884-F07B-4A2B-8E12-35D369C9596E}"/>
              </a:ext>
            </a:extLst>
          </p:cNvPr>
          <p:cNvSpPr/>
          <p:nvPr/>
        </p:nvSpPr>
        <p:spPr>
          <a:xfrm>
            <a:off x="8720982" y="5353745"/>
            <a:ext cx="943284" cy="396886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rgbClr val="C5F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הנפקת כרטיסים</a:t>
            </a:r>
          </a:p>
        </p:txBody>
      </p:sp>
      <p:sp>
        <p:nvSpPr>
          <p:cNvPr id="24" name="Freeform: Shape 100">
            <a:extLst>
              <a:ext uri="{FF2B5EF4-FFF2-40B4-BE49-F238E27FC236}">
                <a16:creationId xmlns:a16="http://schemas.microsoft.com/office/drawing/2014/main" id="{43CC9B4B-3211-496A-9C22-968A7DAA898D}"/>
              </a:ext>
            </a:extLst>
          </p:cNvPr>
          <p:cNvSpPr/>
          <p:nvPr/>
        </p:nvSpPr>
        <p:spPr>
          <a:xfrm>
            <a:off x="6536703" y="5721520"/>
            <a:ext cx="943282" cy="396882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אישור תשלום</a:t>
            </a:r>
          </a:p>
        </p:txBody>
      </p:sp>
      <p:sp>
        <p:nvSpPr>
          <p:cNvPr id="25" name="Freeform: Shape 110">
            <a:extLst>
              <a:ext uri="{FF2B5EF4-FFF2-40B4-BE49-F238E27FC236}">
                <a16:creationId xmlns:a16="http://schemas.microsoft.com/office/drawing/2014/main" id="{F9D46798-2020-41DE-89CA-09B0E94FE890}"/>
              </a:ext>
            </a:extLst>
          </p:cNvPr>
          <p:cNvSpPr/>
          <p:nvPr/>
        </p:nvSpPr>
        <p:spPr>
          <a:xfrm>
            <a:off x="6535466" y="5211436"/>
            <a:ext cx="969618" cy="393308"/>
          </a:xfrm>
          <a:custGeom>
            <a:avLst/>
            <a:gdLst>
              <a:gd name="connsiteX0" fmla="*/ 0 w 1229320"/>
              <a:gd name="connsiteY0" fmla="*/ 0 h 737592"/>
              <a:gd name="connsiteX1" fmla="*/ 1229320 w 1229320"/>
              <a:gd name="connsiteY1" fmla="*/ 0 h 737592"/>
              <a:gd name="connsiteX2" fmla="*/ 1229320 w 1229320"/>
              <a:gd name="connsiteY2" fmla="*/ 737592 h 737592"/>
              <a:gd name="connsiteX3" fmla="*/ 0 w 1229320"/>
              <a:gd name="connsiteY3" fmla="*/ 737592 h 737592"/>
              <a:gd name="connsiteX4" fmla="*/ 0 w 1229320"/>
              <a:gd name="connsiteY4" fmla="*/ 0 h 737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320" h="737592">
                <a:moveTo>
                  <a:pt x="0" y="0"/>
                </a:moveTo>
                <a:lnTo>
                  <a:pt x="1229320" y="0"/>
                </a:lnTo>
                <a:lnTo>
                  <a:pt x="1229320" y="737592"/>
                </a:lnTo>
                <a:lnTo>
                  <a:pt x="0" y="7375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תמיכה במשתמשים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" name="Freeform: Shape 110">
            <a:extLst>
              <a:ext uri="{FF2B5EF4-FFF2-40B4-BE49-F238E27FC236}">
                <a16:creationId xmlns:a16="http://schemas.microsoft.com/office/drawing/2014/main" id="{F9D46798-2020-41DE-89CA-09B0E94FE890}"/>
              </a:ext>
            </a:extLst>
          </p:cNvPr>
          <p:cNvSpPr/>
          <p:nvPr/>
        </p:nvSpPr>
        <p:spPr>
          <a:xfrm>
            <a:off x="5544124" y="5211436"/>
            <a:ext cx="944519" cy="393308"/>
          </a:xfrm>
          <a:custGeom>
            <a:avLst/>
            <a:gdLst>
              <a:gd name="connsiteX0" fmla="*/ 0 w 1229320"/>
              <a:gd name="connsiteY0" fmla="*/ 0 h 737592"/>
              <a:gd name="connsiteX1" fmla="*/ 1229320 w 1229320"/>
              <a:gd name="connsiteY1" fmla="*/ 0 h 737592"/>
              <a:gd name="connsiteX2" fmla="*/ 1229320 w 1229320"/>
              <a:gd name="connsiteY2" fmla="*/ 737592 h 737592"/>
              <a:gd name="connsiteX3" fmla="*/ 0 w 1229320"/>
              <a:gd name="connsiteY3" fmla="*/ 737592 h 737592"/>
              <a:gd name="connsiteX4" fmla="*/ 0 w 1229320"/>
              <a:gd name="connsiteY4" fmla="*/ 0 h 737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320" h="737592">
                <a:moveTo>
                  <a:pt x="0" y="0"/>
                </a:moveTo>
                <a:lnTo>
                  <a:pt x="1229320" y="0"/>
                </a:lnTo>
                <a:lnTo>
                  <a:pt x="1229320" y="737592"/>
                </a:lnTo>
                <a:lnTo>
                  <a:pt x="0" y="7375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שילוח כרטיסים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Freeform: Shape 110">
            <a:extLst>
              <a:ext uri="{FF2B5EF4-FFF2-40B4-BE49-F238E27FC236}">
                <a16:creationId xmlns:a16="http://schemas.microsoft.com/office/drawing/2014/main" id="{F9D46798-2020-41DE-89CA-09B0E94FE890}"/>
              </a:ext>
            </a:extLst>
          </p:cNvPr>
          <p:cNvSpPr/>
          <p:nvPr/>
        </p:nvSpPr>
        <p:spPr>
          <a:xfrm>
            <a:off x="5544124" y="5732552"/>
            <a:ext cx="944519" cy="385850"/>
          </a:xfrm>
          <a:custGeom>
            <a:avLst/>
            <a:gdLst>
              <a:gd name="connsiteX0" fmla="*/ 0 w 1229320"/>
              <a:gd name="connsiteY0" fmla="*/ 0 h 737592"/>
              <a:gd name="connsiteX1" fmla="*/ 1229320 w 1229320"/>
              <a:gd name="connsiteY1" fmla="*/ 0 h 737592"/>
              <a:gd name="connsiteX2" fmla="*/ 1229320 w 1229320"/>
              <a:gd name="connsiteY2" fmla="*/ 737592 h 737592"/>
              <a:gd name="connsiteX3" fmla="*/ 0 w 1229320"/>
              <a:gd name="connsiteY3" fmla="*/ 737592 h 737592"/>
              <a:gd name="connsiteX4" fmla="*/ 0 w 1229320"/>
              <a:gd name="connsiteY4" fmla="*/ 0 h 737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320" h="737592">
                <a:moveTo>
                  <a:pt x="0" y="0"/>
                </a:moveTo>
                <a:lnTo>
                  <a:pt x="1229320" y="0"/>
                </a:lnTo>
                <a:lnTo>
                  <a:pt x="1229320" y="737592"/>
                </a:lnTo>
                <a:lnTo>
                  <a:pt x="0" y="7375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אחריות מול הלקוח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45D33A91-A388-4A7E-B1CE-71EC12DD4738}"/>
              </a:ext>
            </a:extLst>
          </p:cNvPr>
          <p:cNvSpPr txBox="1">
            <a:spLocks/>
          </p:cNvSpPr>
          <p:nvPr/>
        </p:nvSpPr>
        <p:spPr>
          <a:xfrm>
            <a:off x="143339" y="164638"/>
            <a:ext cx="11905323" cy="469777"/>
          </a:xfrm>
          <a:prstGeom prst="rect">
            <a:avLst/>
          </a:prstGeom>
        </p:spPr>
        <p:txBody>
          <a:bodyPr vert="horz" lIns="91440" tIns="45720" rIns="91440" bIns="45720" rtlCol="1" anchor="b">
            <a:normAutofit fontScale="97500"/>
          </a:bodyPr>
          <a:lstStyle>
            <a:lvl1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28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זהות המציע</a:t>
            </a:r>
            <a:endParaRPr lang="en-IL" sz="28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9" name="תמונה 2"/>
          <p:cNvPicPr>
            <a:picLocks noChangeAspect="1"/>
          </p:cNvPicPr>
          <p:nvPr/>
        </p:nvPicPr>
        <p:blipFill rotWithShape="1">
          <a:blip r:embed="rId2"/>
          <a:srcRect l="45162"/>
          <a:stretch/>
        </p:blipFill>
        <p:spPr>
          <a:xfrm>
            <a:off x="0" y="0"/>
            <a:ext cx="2284870" cy="1117600"/>
          </a:xfrm>
          <a:prstGeom prst="rect">
            <a:avLst/>
          </a:prstGeom>
        </p:spPr>
      </p:pic>
      <p:sp>
        <p:nvSpPr>
          <p:cNvPr id="30" name="Rectangle 72">
            <a:extLst>
              <a:ext uri="{FF2B5EF4-FFF2-40B4-BE49-F238E27FC236}">
                <a16:creationId xmlns:a16="http://schemas.microsoft.com/office/drawing/2014/main" id="{C96AA32A-D182-40A1-A28A-C1455F05DDC3}"/>
              </a:ext>
            </a:extLst>
          </p:cNvPr>
          <p:cNvSpPr/>
          <p:nvPr/>
        </p:nvSpPr>
        <p:spPr>
          <a:xfrm>
            <a:off x="3123893" y="1917859"/>
            <a:ext cx="1811867" cy="818303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>
                <a:solidFill>
                  <a:schemeClr val="accent5">
                    <a:lumMod val="75000"/>
                  </a:schemeClr>
                </a:solidFill>
              </a:rPr>
              <a:t>ספק המערכת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58CF68D6-5A4C-4B0B-BDFB-FE2C7A3B5898}"/>
              </a:ext>
            </a:extLst>
          </p:cNvPr>
          <p:cNvSpPr/>
          <p:nvPr/>
        </p:nvSpPr>
        <p:spPr>
          <a:xfrm>
            <a:off x="3208861" y="5113767"/>
            <a:ext cx="1996651" cy="239978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מערכת הניהול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4" name="Freeform: Shape 97">
            <a:extLst>
              <a:ext uri="{FF2B5EF4-FFF2-40B4-BE49-F238E27FC236}">
                <a16:creationId xmlns:a16="http://schemas.microsoft.com/office/drawing/2014/main" id="{8FD9EC4B-FF5C-4C9E-A618-57BE95B28ADC}"/>
              </a:ext>
            </a:extLst>
          </p:cNvPr>
          <p:cNvSpPr/>
          <p:nvPr/>
        </p:nvSpPr>
        <p:spPr>
          <a:xfrm>
            <a:off x="3208877" y="5478787"/>
            <a:ext cx="943284" cy="396886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ניהול תקציב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5" name="Freeform: Shape 98">
            <a:extLst>
              <a:ext uri="{FF2B5EF4-FFF2-40B4-BE49-F238E27FC236}">
                <a16:creationId xmlns:a16="http://schemas.microsoft.com/office/drawing/2014/main" id="{508CABFB-CDB5-49E4-A6B3-28BB52C8D6EE}"/>
              </a:ext>
            </a:extLst>
          </p:cNvPr>
          <p:cNvSpPr/>
          <p:nvPr/>
        </p:nvSpPr>
        <p:spPr>
          <a:xfrm>
            <a:off x="4246484" y="5478789"/>
            <a:ext cx="943284" cy="396883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ניהול מגבלות</a:t>
            </a:r>
            <a:endParaRPr lang="en-IL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Freeform: Shape 102">
            <a:extLst>
              <a:ext uri="{FF2B5EF4-FFF2-40B4-BE49-F238E27FC236}">
                <a16:creationId xmlns:a16="http://schemas.microsoft.com/office/drawing/2014/main" id="{2920577B-0883-4A38-9049-AC2DE894EEA7}"/>
              </a:ext>
            </a:extLst>
          </p:cNvPr>
          <p:cNvSpPr/>
          <p:nvPr/>
        </p:nvSpPr>
        <p:spPr>
          <a:xfrm>
            <a:off x="4246484" y="6000716"/>
            <a:ext cx="943282" cy="396882"/>
          </a:xfrm>
          <a:custGeom>
            <a:avLst/>
            <a:gdLst>
              <a:gd name="connsiteX0" fmla="*/ 0 w 1042634"/>
              <a:gd name="connsiteY0" fmla="*/ 0 h 625580"/>
              <a:gd name="connsiteX1" fmla="*/ 1042634 w 1042634"/>
              <a:gd name="connsiteY1" fmla="*/ 0 h 625580"/>
              <a:gd name="connsiteX2" fmla="*/ 1042634 w 1042634"/>
              <a:gd name="connsiteY2" fmla="*/ 625580 h 625580"/>
              <a:gd name="connsiteX3" fmla="*/ 0 w 1042634"/>
              <a:gd name="connsiteY3" fmla="*/ 625580 h 625580"/>
              <a:gd name="connsiteX4" fmla="*/ 0 w 1042634"/>
              <a:gd name="connsiteY4" fmla="*/ 0 h 62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34" h="625580">
                <a:moveTo>
                  <a:pt x="0" y="0"/>
                </a:moveTo>
                <a:lnTo>
                  <a:pt x="1042634" y="0"/>
                </a:lnTo>
                <a:lnTo>
                  <a:pt x="1042634" y="625580"/>
                </a:lnTo>
                <a:lnTo>
                  <a:pt x="0" y="625580"/>
                </a:lnTo>
                <a:lnTo>
                  <a:pt x="0" y="0"/>
                </a:lnTo>
                <a:close/>
              </a:path>
            </a:pathLst>
          </a:cu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200" b="1" dirty="0">
                <a:solidFill>
                  <a:schemeClr val="accent5">
                    <a:lumMod val="75000"/>
                  </a:schemeClr>
                </a:solidFill>
              </a:rPr>
              <a:t>מידע ניהולי</a:t>
            </a:r>
          </a:p>
        </p:txBody>
      </p:sp>
      <p:sp>
        <p:nvSpPr>
          <p:cNvPr id="37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5544124" y="2863968"/>
            <a:ext cx="1862666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בארץ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8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3123893" y="2842847"/>
            <a:ext cx="181186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בארץ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3123893" y="3927849"/>
            <a:ext cx="181186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בחו"ל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184905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9303383" y="187867"/>
            <a:ext cx="249940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700" b="1" dirty="0" smtClean="0">
                <a:solidFill>
                  <a:srgbClr val="0070C0"/>
                </a:solidFill>
              </a:rPr>
              <a:t>פוטנציאל המכרז</a:t>
            </a:r>
            <a:endParaRPr lang="he-IL" sz="2700" dirty="0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9181560" y="1138927"/>
            <a:ext cx="1875907" cy="818302"/>
          </a:xfrm>
          <a:prstGeom prst="rect">
            <a:avLst/>
          </a:prstGeom>
          <a:solidFill>
            <a:srgbClr val="C5F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כלל משרדי הממשלה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9181560" y="3831327"/>
            <a:ext cx="1875907" cy="818302"/>
          </a:xfrm>
          <a:prstGeom prst="rect">
            <a:avLst/>
          </a:prstGeom>
          <a:solidFill>
            <a:srgbClr val="C5F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פרויקטים ייעודיים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6895559" y="1138927"/>
            <a:ext cx="187590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קופות קטנות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6895558" y="3831327"/>
            <a:ext cx="187590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משרד החינוך- מנהלי בתי ספר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4609556" y="3831327"/>
            <a:ext cx="1875907" cy="81830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משרד הרווחה- תמיכות ישירות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95558" y="2133600"/>
            <a:ext cx="18759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כ-3,000 רוכשים</a:t>
            </a:r>
          </a:p>
          <a:p>
            <a:endParaRPr lang="he-IL" sz="1600" dirty="0"/>
          </a:p>
          <a:p>
            <a:r>
              <a:rPr lang="he-IL" sz="1600" dirty="0" smtClean="0"/>
              <a:t>כ- 60 מיליון ₪ בשנה</a:t>
            </a:r>
            <a:endParaRPr lang="he-IL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95558" y="5063067"/>
            <a:ext cx="1875907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כ-1,500 מנהלי בתי ספר</a:t>
            </a:r>
          </a:p>
          <a:p>
            <a:endParaRPr lang="he-IL" sz="1600" dirty="0"/>
          </a:p>
          <a:p>
            <a:r>
              <a:rPr lang="he-IL" sz="1600" dirty="0" smtClean="0"/>
              <a:t>פוטנציאל של מיליארד ₪ בשנה</a:t>
            </a:r>
            <a:endParaRPr lang="he-IL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09556" y="5063067"/>
            <a:ext cx="187590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כ-4,500 משפחות בשנה</a:t>
            </a:r>
          </a:p>
          <a:p>
            <a:endParaRPr lang="he-IL" sz="1600" dirty="0"/>
          </a:p>
          <a:p>
            <a:r>
              <a:rPr lang="he-IL" sz="1600" dirty="0" smtClean="0"/>
              <a:t>כ- 50 מיליון ₪ בשנה</a:t>
            </a:r>
            <a:endParaRPr lang="he-IL" sz="1600" dirty="0"/>
          </a:p>
        </p:txBody>
      </p:sp>
      <p:sp>
        <p:nvSpPr>
          <p:cNvPr id="14" name="Rectangle 72">
            <a:extLst>
              <a:ext uri="{FF2B5EF4-FFF2-40B4-BE49-F238E27FC236}">
                <a16:creationId xmlns:a16="http://schemas.microsoft.com/office/drawing/2014/main" id="{C96AA32A-D182-40A1-A28A-C1455F05DDC3}"/>
              </a:ext>
            </a:extLst>
          </p:cNvPr>
          <p:cNvSpPr/>
          <p:nvPr/>
        </p:nvSpPr>
        <p:spPr>
          <a:xfrm>
            <a:off x="4609556" y="1138927"/>
            <a:ext cx="1875908" cy="818303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 smtClean="0">
                <a:solidFill>
                  <a:schemeClr val="accent5">
                    <a:lumMod val="75000"/>
                  </a:schemeClr>
                </a:solidFill>
              </a:rPr>
              <a:t>רכש בהיקפים נמוכים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72">
            <a:extLst>
              <a:ext uri="{FF2B5EF4-FFF2-40B4-BE49-F238E27FC236}">
                <a16:creationId xmlns:a16="http://schemas.microsoft.com/office/drawing/2014/main" id="{C96AA32A-D182-40A1-A28A-C1455F05DDC3}"/>
              </a:ext>
            </a:extLst>
          </p:cNvPr>
          <p:cNvSpPr/>
          <p:nvPr/>
        </p:nvSpPr>
        <p:spPr>
          <a:xfrm>
            <a:off x="2285996" y="3831327"/>
            <a:ext cx="1811867" cy="818303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 smtClean="0">
                <a:solidFill>
                  <a:schemeClr val="accent5">
                    <a:lumMod val="75000"/>
                  </a:schemeClr>
                </a:solidFill>
              </a:rPr>
              <a:t>משרד הבריאות- סל שיקום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72">
            <a:extLst>
              <a:ext uri="{FF2B5EF4-FFF2-40B4-BE49-F238E27FC236}">
                <a16:creationId xmlns:a16="http://schemas.microsoft.com/office/drawing/2014/main" id="{C96AA32A-D182-40A1-A28A-C1455F05DDC3}"/>
              </a:ext>
            </a:extLst>
          </p:cNvPr>
          <p:cNvSpPr/>
          <p:nvPr/>
        </p:nvSpPr>
        <p:spPr>
          <a:xfrm>
            <a:off x="64034" y="3831326"/>
            <a:ext cx="1811867" cy="818303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 smtClean="0">
                <a:solidFill>
                  <a:schemeClr val="accent5">
                    <a:lumMod val="75000"/>
                  </a:schemeClr>
                </a:solidFill>
              </a:rPr>
              <a:t>רכישת ערכות אנטיגן לתלמידים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21956" y="5063067"/>
            <a:ext cx="1875907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כ-32,000 נתמכים בשנה</a:t>
            </a:r>
          </a:p>
          <a:p>
            <a:endParaRPr lang="he-IL" sz="1600" dirty="0"/>
          </a:p>
          <a:p>
            <a:r>
              <a:rPr lang="he-IL" sz="1600" dirty="0" smtClean="0"/>
              <a:t>כ- חצי מיליארד ₪ בשנה</a:t>
            </a:r>
            <a:endParaRPr lang="he-IL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013" y="5063067"/>
            <a:ext cx="187590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לפי כמות הזכאים</a:t>
            </a:r>
            <a:endParaRPr lang="he-IL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609555" y="2133600"/>
            <a:ext cx="18759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כ-3,000 רוכשים</a:t>
            </a:r>
          </a:p>
          <a:p>
            <a:endParaRPr lang="he-IL" sz="1600" dirty="0"/>
          </a:p>
          <a:p>
            <a:r>
              <a:rPr lang="he-IL" sz="1600" dirty="0" smtClean="0"/>
              <a:t>כ- 80 מיליון ₪ בשנה</a:t>
            </a:r>
            <a:endParaRPr lang="he-IL" sz="1600" dirty="0"/>
          </a:p>
        </p:txBody>
      </p:sp>
      <p:pic>
        <p:nvPicPr>
          <p:cNvPr id="20" name="תמונה 2"/>
          <p:cNvPicPr>
            <a:picLocks noChangeAspect="1"/>
          </p:cNvPicPr>
          <p:nvPr/>
        </p:nvPicPr>
        <p:blipFill rotWithShape="1">
          <a:blip r:embed="rId2"/>
          <a:srcRect l="45162"/>
          <a:stretch/>
        </p:blipFill>
        <p:spPr>
          <a:xfrm>
            <a:off x="241432" y="138868"/>
            <a:ext cx="2044564" cy="1000059"/>
          </a:xfrm>
          <a:prstGeom prst="rect">
            <a:avLst/>
          </a:prstGeom>
        </p:spPr>
      </p:pic>
      <p:sp>
        <p:nvSpPr>
          <p:cNvPr id="21" name="Rectangle 72">
            <a:extLst>
              <a:ext uri="{FF2B5EF4-FFF2-40B4-BE49-F238E27FC236}">
                <a16:creationId xmlns:a16="http://schemas.microsoft.com/office/drawing/2014/main" id="{C96AA32A-D182-40A1-A28A-C1455F05DDC3}"/>
              </a:ext>
            </a:extLst>
          </p:cNvPr>
          <p:cNvSpPr/>
          <p:nvPr/>
        </p:nvSpPr>
        <p:spPr>
          <a:xfrm>
            <a:off x="64034" y="1735060"/>
            <a:ext cx="1126067" cy="444337"/>
          </a:xfrm>
          <a:prstGeom prst="rect">
            <a:avLst/>
          </a:prstGeom>
          <a:solidFill>
            <a:srgbClr val="E1C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 smtClean="0">
                <a:solidFill>
                  <a:schemeClr val="accent5">
                    <a:lumMod val="75000"/>
                  </a:schemeClr>
                </a:solidFill>
              </a:rPr>
              <a:t>יוכרע בהמשך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1469499" y="1735060"/>
            <a:ext cx="1104368" cy="4443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בתכולת המכרז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284324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FD4CE3E6-4818-4A42-BF2E-3FBB0FDA9BCA}"/>
              </a:ext>
            </a:extLst>
          </p:cNvPr>
          <p:cNvSpPr txBox="1"/>
          <p:nvPr/>
        </p:nvSpPr>
        <p:spPr>
          <a:xfrm>
            <a:off x="433426" y="287416"/>
            <a:ext cx="1160012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>
                <a:ln>
                  <a:noFill/>
                </a:ln>
                <a:solidFill>
                  <a:srgbClr val="065FA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הקצאת תקציבים והפקת כרטיסים - מטה</a:t>
            </a:r>
            <a:endParaRPr kumimoji="0" lang="en-IL" sz="2800" b="1" i="0" u="none" strike="noStrike" kern="1200" cap="none" spc="0" normalizeH="0" baseline="0" noProof="0" dirty="0">
              <a:ln>
                <a:noFill/>
              </a:ln>
              <a:solidFill>
                <a:srgbClr val="065FA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46861" y="5344429"/>
            <a:ext cx="269956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E3364F-CE96-445F-A3AA-C42B9FC75434}"/>
              </a:ext>
            </a:extLst>
          </p:cNvPr>
          <p:cNvGrpSpPr/>
          <p:nvPr/>
        </p:nvGrpSpPr>
        <p:grpSpPr>
          <a:xfrm>
            <a:off x="1546557" y="1408705"/>
            <a:ext cx="9799865" cy="4447931"/>
            <a:chOff x="1715526" y="1281197"/>
            <a:chExt cx="9799865" cy="4447931"/>
          </a:xfrm>
        </p:grpSpPr>
        <p:sp>
          <p:nvSpPr>
            <p:cNvPr id="55" name="Google Shape;222;p5">
              <a:extLst>
                <a:ext uri="{FF2B5EF4-FFF2-40B4-BE49-F238E27FC236}">
                  <a16:creationId xmlns:a16="http://schemas.microsoft.com/office/drawing/2014/main" id="{82ACD4F0-87FD-42AA-A08F-A2ECA8202D21}"/>
                </a:ext>
              </a:extLst>
            </p:cNvPr>
            <p:cNvSpPr txBox="1"/>
            <p:nvPr/>
          </p:nvSpPr>
          <p:spPr>
            <a:xfrm rot="5400000">
              <a:off x="10988462" y="3788767"/>
              <a:ext cx="700023" cy="3000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50" b="1" i="0" u="none" strike="noStrike" kern="1200" cap="none" spc="0" normalizeH="0" baseline="0" noProof="0" dirty="0">
                  <a:ln>
                    <a:noFill/>
                  </a:ln>
                  <a:solidFill>
                    <a:srgbClr val="076CA5"/>
                  </a:solidFill>
                  <a:effectLst/>
                  <a:uLnTx/>
                  <a:uFillTx/>
                  <a:ea typeface="Calibri"/>
                  <a:cs typeface="Arial" panose="020B0604020202020204" pitchFamily="34" charset="0"/>
                  <a:sym typeface="Calibri"/>
                </a:rPr>
                <a:t>עובד</a:t>
              </a:r>
              <a:endParaRPr kumimoji="0" sz="1150" b="1" i="0" u="none" strike="noStrike" kern="1200" cap="none" spc="0" normalizeH="0" baseline="0" noProof="0" dirty="0">
                <a:ln>
                  <a:noFill/>
                </a:ln>
                <a:solidFill>
                  <a:srgbClr val="076CA5"/>
                </a:solidFill>
                <a:effectLst/>
                <a:uLnTx/>
                <a:uFillTx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ADD273B-7005-40B9-9880-96947E7E9E80}"/>
                </a:ext>
              </a:extLst>
            </p:cNvPr>
            <p:cNvGrpSpPr/>
            <p:nvPr/>
          </p:nvGrpSpPr>
          <p:grpSpPr>
            <a:xfrm>
              <a:off x="1715526" y="1281197"/>
              <a:ext cx="9799865" cy="4447931"/>
              <a:chOff x="1878773" y="942426"/>
              <a:chExt cx="9799865" cy="444793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1DB1A45B-2355-4758-84EF-8BEB889332E8}"/>
                  </a:ext>
                </a:extLst>
              </p:cNvPr>
              <p:cNvGrpSpPr/>
              <p:nvPr/>
            </p:nvGrpSpPr>
            <p:grpSpPr>
              <a:xfrm>
                <a:off x="1878773" y="942426"/>
                <a:ext cx="9799865" cy="4447931"/>
                <a:chOff x="1878773" y="942426"/>
                <a:chExt cx="9799865" cy="4447931"/>
              </a:xfrm>
            </p:grpSpPr>
            <p:grpSp>
              <p:nvGrpSpPr>
                <p:cNvPr id="176" name="Group 175">
                  <a:extLst>
                    <a:ext uri="{FF2B5EF4-FFF2-40B4-BE49-F238E27FC236}">
                      <a16:creationId xmlns:a16="http://schemas.microsoft.com/office/drawing/2014/main" id="{933D3AB3-802B-4330-B2EF-458338733ACF}"/>
                    </a:ext>
                  </a:extLst>
                </p:cNvPr>
                <p:cNvGrpSpPr/>
                <p:nvPr/>
              </p:nvGrpSpPr>
              <p:grpSpPr>
                <a:xfrm>
                  <a:off x="1878773" y="942426"/>
                  <a:ext cx="9799865" cy="4447931"/>
                  <a:chOff x="901913" y="936996"/>
                  <a:chExt cx="11053886" cy="5322755"/>
                </a:xfrm>
              </p:grpSpPr>
              <p:grpSp>
                <p:nvGrpSpPr>
                  <p:cNvPr id="179" name="Group 178">
                    <a:extLst>
                      <a:ext uri="{FF2B5EF4-FFF2-40B4-BE49-F238E27FC236}">
                        <a16:creationId xmlns:a16="http://schemas.microsoft.com/office/drawing/2014/main" id="{423BB63A-B2B7-4B97-89AF-F4A131A5C235}"/>
                      </a:ext>
                    </a:extLst>
                  </p:cNvPr>
                  <p:cNvGrpSpPr/>
                  <p:nvPr/>
                </p:nvGrpSpPr>
                <p:grpSpPr>
                  <a:xfrm>
                    <a:off x="901913" y="936996"/>
                    <a:ext cx="10425767" cy="5322755"/>
                    <a:chOff x="766953" y="451941"/>
                    <a:chExt cx="10425767" cy="5491354"/>
                  </a:xfrm>
                </p:grpSpPr>
                <p:grpSp>
                  <p:nvGrpSpPr>
                    <p:cNvPr id="197" name="Group 196">
                      <a:extLst>
                        <a:ext uri="{FF2B5EF4-FFF2-40B4-BE49-F238E27FC236}">
                          <a16:creationId xmlns:a16="http://schemas.microsoft.com/office/drawing/2014/main" id="{34980990-7785-46B6-9F8C-183FD30DC87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6953" y="451941"/>
                      <a:ext cx="10425767" cy="5491354"/>
                      <a:chOff x="853035" y="712507"/>
                      <a:chExt cx="10425767" cy="5491354"/>
                    </a:xfrm>
                  </p:grpSpPr>
                  <p:cxnSp>
                    <p:nvCxnSpPr>
                      <p:cNvPr id="208" name="Google Shape;221;p5">
                        <a:extLst>
                          <a:ext uri="{FF2B5EF4-FFF2-40B4-BE49-F238E27FC236}">
                            <a16:creationId xmlns:a16="http://schemas.microsoft.com/office/drawing/2014/main" id="{27108DE7-2680-412E-AA56-30FAB78D7AD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4172189" y="1466034"/>
                        <a:ext cx="3598" cy="4737827"/>
                      </a:xfrm>
                      <a:prstGeom prst="straightConnector1">
                        <a:avLst/>
                      </a:prstGeom>
                      <a:noFill/>
                      <a:ln w="12700" cap="flat" cmpd="sng">
                        <a:solidFill>
                          <a:srgbClr val="4A7DBA"/>
                        </a:solidFill>
                        <a:prstDash val="dash"/>
                        <a:round/>
                        <a:headEnd type="none" w="sm" len="sm"/>
                        <a:tailEnd type="none" w="sm" len="sm"/>
                      </a:ln>
                    </p:spPr>
                  </p:cxnSp>
                  <p:cxnSp>
                    <p:nvCxnSpPr>
                      <p:cNvPr id="209" name="Straight Arrow Connector 208">
                        <a:extLst>
                          <a:ext uri="{FF2B5EF4-FFF2-40B4-BE49-F238E27FC236}">
                            <a16:creationId xmlns:a16="http://schemas.microsoft.com/office/drawing/2014/main" id="{59D8F2B0-667D-4181-955C-921B6AFFC5E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6238538" y="4535383"/>
                        <a:ext cx="0" cy="16558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10" name="Google Shape;224;p5">
                        <a:extLst>
                          <a:ext uri="{FF2B5EF4-FFF2-40B4-BE49-F238E27FC236}">
                            <a16:creationId xmlns:a16="http://schemas.microsoft.com/office/drawing/2014/main" id="{34236B2D-678C-467A-9236-B6EA4423CDE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628991" y="712507"/>
                        <a:ext cx="5213372" cy="455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spcFirstLastPara="1" wrap="square" lIns="121900" tIns="60933" rIns="121900" bIns="60933" anchor="t" anchorCtr="0">
                        <a:spAutoFit/>
                      </a:bodyPr>
                      <a:lstStyle/>
                      <a:p>
                        <a:pPr marL="0" marR="0" lvl="0" indent="0" algn="ct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76CA5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חברה מתפעלת</a:t>
                        </a:r>
                        <a:endParaRPr kumimoji="0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1" name="Google Shape;227;p5">
                        <a:extLst>
                          <a:ext uri="{FF2B5EF4-FFF2-40B4-BE49-F238E27FC236}">
                            <a16:creationId xmlns:a16="http://schemas.microsoft.com/office/drawing/2014/main" id="{098904B8-90A4-46BC-A48C-7F74BC5293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035" y="5444951"/>
                        <a:ext cx="2519999" cy="450825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 w="38100" cap="flat" cmpd="sng">
                        <a:noFill/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>
                        <a:outerShdw blurRad="40000" dist="20000" dir="5400000" rotWithShape="0">
                          <a:srgbClr val="000000">
                            <a:alpha val="37647"/>
                          </a:srgbClr>
                        </a:outerShdw>
                      </a:effectLst>
                    </p:spPr>
                    <p:txBody>
                      <a:bodyPr spcFirstLastPara="1" wrap="square" lIns="121900" tIns="60933" rIns="121900" bIns="60933" anchor="ctr" anchorCtr="0">
                        <a:noAutofit/>
                      </a:bodyPr>
                      <a:lstStyle/>
                      <a:p>
                        <a:pPr marL="0" marR="0" lvl="0" indent="0" algn="ct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15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קליטת ממשק מלאי </a:t>
                        </a:r>
                        <a:r>
                          <a:rPr kumimoji="0" lang="he-IL" sz="115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כרטיסים ויתרות</a:t>
                        </a:r>
                        <a:endParaRPr kumimoji="0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endParaRPr>
                      </a:p>
                    </p:txBody>
                  </p:sp>
                  <p:sp>
                    <p:nvSpPr>
                      <p:cNvPr id="213" name="Google Shape;230;p5">
                        <a:extLst>
                          <a:ext uri="{FF2B5EF4-FFF2-40B4-BE49-F238E27FC236}">
                            <a16:creationId xmlns:a16="http://schemas.microsoft.com/office/drawing/2014/main" id="{D9DDACCB-BFB9-4AB3-85A4-2FDBDC5D80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29292" y="1538162"/>
                        <a:ext cx="2519999" cy="107472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 w="38100" cap="flat" cmpd="sng">
                        <a:noFill/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>
                        <a:outerShdw blurRad="40000" dist="20000" dir="5400000" rotWithShape="0">
                          <a:srgbClr val="000000">
                            <a:alpha val="37647"/>
                          </a:srgbClr>
                        </a:outerShdw>
                      </a:effectLst>
                    </p:spPr>
                    <p:txBody>
                      <a:bodyPr spcFirstLastPara="1" wrap="square" lIns="121900" tIns="60933" rIns="121900" bIns="60933" anchor="ctr" anchorCtr="0">
                        <a:noAutofit/>
                      </a:bodyPr>
                      <a:lstStyle/>
                      <a:p>
                        <a:pPr marL="0" marR="0" lvl="0" indent="0" algn="ct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15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הקצאת תקציב </a:t>
                        </a:r>
                        <a:endParaRPr kumimoji="0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endParaRPr>
                      </a:p>
                    </p:txBody>
                  </p:sp>
                  <p:sp>
                    <p:nvSpPr>
                      <p:cNvPr id="214" name="Google Shape;229;p5">
                        <a:extLst>
                          <a:ext uri="{FF2B5EF4-FFF2-40B4-BE49-F238E27FC236}">
                            <a16:creationId xmlns:a16="http://schemas.microsoft.com/office/drawing/2014/main" id="{738869FD-3F09-4F43-9B7E-B9B1226591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802" y="3290449"/>
                        <a:ext cx="2520000" cy="45082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 w="38100" cap="flat" cmpd="sng">
                        <a:noFill/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>
                        <a:outerShdw blurRad="40000" dist="20000" dir="5400000" rotWithShape="0">
                          <a:srgbClr val="000000">
                            <a:alpha val="37647"/>
                          </a:srgbClr>
                        </a:outerShdw>
                      </a:effectLst>
                    </p:spPr>
                    <p:txBody>
                      <a:bodyPr spcFirstLastPara="1" wrap="square" lIns="121900" tIns="60933" rIns="121900" bIns="60933" anchor="ctr" anchorCtr="0">
                        <a:noAutofit/>
                      </a:bodyPr>
                      <a:lstStyle/>
                      <a:p>
                        <a:pPr marL="0" marR="0" lvl="0" indent="0" algn="ct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15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הגדרת: תקציב, הרשאות מגבלות, מסגרת  וסוג הכרטיס* </a:t>
                        </a:r>
                        <a:endParaRPr kumimoji="0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endParaRPr>
                      </a:p>
                    </p:txBody>
                  </p:sp>
                  <p:sp>
                    <p:nvSpPr>
                      <p:cNvPr id="216" name="Google Shape;230;p5">
                        <a:extLst>
                          <a:ext uri="{FF2B5EF4-FFF2-40B4-BE49-F238E27FC236}">
                            <a16:creationId xmlns:a16="http://schemas.microsoft.com/office/drawing/2014/main" id="{3A01C2CF-6A5E-4867-A508-8A1719B5E5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56632" y="5521539"/>
                        <a:ext cx="2519999" cy="4508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 cap="flat" cmpd="sng">
                        <a:noFill/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>
                        <a:outerShdw blurRad="40000" dist="20000" dir="5400000" rotWithShape="0">
                          <a:srgbClr val="000000">
                            <a:alpha val="37647"/>
                          </a:srgbClr>
                        </a:outerShdw>
                      </a:effectLst>
                    </p:spPr>
                    <p:txBody>
                      <a:bodyPr spcFirstLastPara="1" wrap="square" lIns="121900" tIns="60933" rIns="121900" bIns="60933" anchor="ctr" anchorCtr="0">
                        <a:noAutofit/>
                      </a:bodyPr>
                      <a:lstStyle/>
                      <a:p>
                        <a:pPr marL="0" marR="0" lvl="0" indent="0" algn="ct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15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ממשק מלאי כרטיסים תקציב  ברמת יחידה (יומי) </a:t>
                        </a:r>
                        <a:endParaRPr kumimoji="0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endParaRPr>
                      </a:p>
                    </p:txBody>
                  </p:sp>
                  <p:cxnSp>
                    <p:nvCxnSpPr>
                      <p:cNvPr id="217" name="Straight Arrow Connector 216">
                        <a:extLst>
                          <a:ext uri="{FF2B5EF4-FFF2-40B4-BE49-F238E27FC236}">
                            <a16:creationId xmlns:a16="http://schemas.microsoft.com/office/drawing/2014/main" id="{BE6A4A66-910B-47D0-ADE5-242419B6451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7658710" y="3020136"/>
                        <a:ext cx="768405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23" name="Google Shape;224;p5">
                        <a:extLst>
                          <a:ext uri="{FF2B5EF4-FFF2-40B4-BE49-F238E27FC236}">
                            <a16:creationId xmlns:a16="http://schemas.microsoft.com/office/drawing/2014/main" id="{E0686EC9-1FDD-405B-BCE8-2C38AFB0388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85472" y="738557"/>
                        <a:ext cx="1248138" cy="455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spcFirstLastPara="1" wrap="square" lIns="121900" tIns="60933" rIns="121900" bIns="60933" anchor="t" anchorCtr="0">
                        <a:spAutoFit/>
                      </a:bodyPr>
                      <a:lstStyle/>
                      <a:p>
                        <a:pPr marL="0" marR="0" lvl="0" indent="0" algn="r" defTabSz="914400" rtl="1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he-IL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76CA5"/>
                            </a:solidFill>
                            <a:effectLst/>
                            <a:uLnTx/>
                            <a:uFillTx/>
                            <a:ea typeface="Calibri"/>
                            <a:cs typeface="Arial" panose="020B0604020202020204" pitchFamily="34" charset="0"/>
                            <a:sym typeface="Calibri"/>
                          </a:rPr>
                          <a:t>מרכבה</a:t>
                        </a:r>
                        <a:endParaRPr kumimoji="0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226" name="Straight Arrow Connector 225">
                        <a:extLst>
                          <a:ext uri="{FF2B5EF4-FFF2-40B4-BE49-F238E27FC236}">
                            <a16:creationId xmlns:a16="http://schemas.microsoft.com/office/drawing/2014/main" id="{C5938E4D-57F0-4803-997B-CF47E6FE6C71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3602531" y="5722216"/>
                        <a:ext cx="1007065" cy="1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8" name="Straight Arrow Connector 227">
                        <a:extLst>
                          <a:ext uri="{FF2B5EF4-FFF2-40B4-BE49-F238E27FC236}">
                            <a16:creationId xmlns:a16="http://schemas.microsoft.com/office/drawing/2014/main" id="{1779C480-1AEF-4F4D-BB56-B4BDD7A20AE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7658709" y="3484348"/>
                        <a:ext cx="768405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98" name="Google Shape;230;p5">
                      <a:extLst>
                        <a:ext uri="{FF2B5EF4-FFF2-40B4-BE49-F238E27FC236}">
                          <a16:creationId xmlns:a16="http://schemas.microsoft.com/office/drawing/2014/main" id="{BFE93170-41CD-43B2-A7FA-E039F86A8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3198" y="4595922"/>
                      <a:ext cx="2519999" cy="45082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>
                    <a:effectLst>
                      <a:outerShdw blurRad="40000" dist="20000" dir="5400000" rotWithShape="0">
                        <a:srgbClr val="000000">
                          <a:alpha val="37647"/>
                        </a:srgbClr>
                      </a:outerShdw>
                    </a:effectLst>
                  </p:spPr>
                  <p:txBody>
                    <a:bodyPr spcFirstLastPara="1" wrap="square" lIns="121900" tIns="60933" rIns="121900" bIns="60933" anchor="ctr" anchorCtr="0">
                      <a:noAutofit/>
                    </a:bodyPr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e-IL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הנפקת כרטיס   </a:t>
                      </a:r>
                      <a:endParaRPr kumimoji="0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p:txBody>
                </p:sp>
                <p:sp>
                  <p:nvSpPr>
                    <p:cNvPr id="199" name="Google Shape;230;p5">
                      <a:extLst>
                        <a:ext uri="{FF2B5EF4-FFF2-40B4-BE49-F238E27FC236}">
                          <a16:creationId xmlns:a16="http://schemas.microsoft.com/office/drawing/2014/main" id="{9C4FA3E9-44C4-4327-B9E7-1E1F093130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62607" y="4610068"/>
                      <a:ext cx="2519999" cy="450826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>
                    <a:effectLst>
                      <a:outerShdw blurRad="40000" dist="20000" dir="5400000" rotWithShape="0">
                        <a:srgbClr val="000000">
                          <a:alpha val="37647"/>
                        </a:srgbClr>
                      </a:outerShdw>
                    </a:effectLst>
                  </p:spPr>
                  <p:txBody>
                    <a:bodyPr spcFirstLastPara="1" wrap="square" lIns="121900" tIns="60933" rIns="121900" bIns="60933" anchor="ctr" anchorCtr="0">
                      <a:noAutofit/>
                    </a:bodyPr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e-IL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הפצת כרטיס למחזיק הכרטיס</a:t>
                      </a:r>
                      <a:endParaRPr kumimoji="0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p:txBody>
                </p:sp>
                <p:cxnSp>
                  <p:nvCxnSpPr>
                    <p:cNvPr id="200" name="Straight Arrow Connector 199">
                      <a:extLst>
                        <a:ext uri="{FF2B5EF4-FFF2-40B4-BE49-F238E27FC236}">
                          <a16:creationId xmlns:a16="http://schemas.microsoft.com/office/drawing/2014/main" id="{1DDE4348-202C-487E-BCD6-91CE3B8127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651782" y="4866646"/>
                      <a:ext cx="768405" cy="0"/>
                    </a:xfrm>
                    <a:prstGeom prst="straightConnector1">
                      <a:avLst/>
                    </a:prstGeom>
                    <a:ln>
                      <a:headEnd type="triangl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1" name="Google Shape;227;p5">
                      <a:extLst>
                        <a:ext uri="{FF2B5EF4-FFF2-40B4-BE49-F238E27FC236}">
                          <a16:creationId xmlns:a16="http://schemas.microsoft.com/office/drawing/2014/main" id="{8B81FE33-83A1-498D-A0F0-A3895A8E1D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954" y="1266258"/>
                      <a:ext cx="2519999" cy="450825"/>
                    </a:xfrm>
                    <a:prstGeom prst="rect">
                      <a:avLst/>
                    </a:prstGeom>
                    <a:solidFill>
                      <a:schemeClr val="accent6"/>
                    </a:solidFill>
                    <a:ln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>
                    <a:effectLst>
                      <a:outerShdw blurRad="40000" dist="20000" dir="5400000" rotWithShape="0">
                        <a:srgbClr val="000000">
                          <a:alpha val="37647"/>
                        </a:srgbClr>
                      </a:outerShdw>
                    </a:effectLst>
                  </p:spPr>
                  <p:txBody>
                    <a:bodyPr spcFirstLastPara="1" wrap="square" lIns="121900" tIns="60933" rIns="121900" bIns="60933" anchor="ctr" anchorCtr="0">
                      <a:noAutofit/>
                    </a:bodyPr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e-IL" sz="11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חלוקה </a:t>
                      </a:r>
                      <a:r>
                        <a:rPr kumimoji="0" lang="he-IL" sz="11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תקציבית (ברמת כרטיס או כללי)</a:t>
                      </a:r>
                      <a:endPara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p:txBody>
                </p:sp>
                <p:cxnSp>
                  <p:nvCxnSpPr>
                    <p:cNvPr id="202" name="Straight Arrow Connector 201">
                      <a:extLst>
                        <a:ext uri="{FF2B5EF4-FFF2-40B4-BE49-F238E27FC236}">
                          <a16:creationId xmlns:a16="http://schemas.microsoft.com/office/drawing/2014/main" id="{E6075324-B429-40E7-A2AE-1082F9371834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459393" y="1491670"/>
                      <a:ext cx="1007065" cy="1"/>
                    </a:xfrm>
                    <a:prstGeom prst="straightConnector1">
                      <a:avLst/>
                    </a:prstGeom>
                    <a:ln>
                      <a:headEnd type="triangl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3" name="Google Shape;229;p5">
                    <a:extLst>
                      <a:ext uri="{FF2B5EF4-FFF2-40B4-BE49-F238E27FC236}">
                        <a16:creationId xmlns:a16="http://schemas.microsoft.com/office/drawing/2014/main" id="{9E7EFE52-D141-46BB-9081-12217C9F09B5}"/>
                      </a:ext>
                    </a:extLst>
                  </p:cNvPr>
                  <p:cNvSpPr/>
                  <p:nvPr/>
                </p:nvSpPr>
                <p:spPr>
                  <a:xfrm>
                    <a:off x="8817797" y="2880852"/>
                    <a:ext cx="2540229" cy="436983"/>
                  </a:xfrm>
                  <a:prstGeom prst="rect">
                    <a:avLst/>
                  </a:prstGeom>
                  <a:solidFill>
                    <a:srgbClr val="0070C0"/>
                  </a:solidFill>
                  <a:ln w="38100" cap="flat" cmpd="sng">
                    <a:noFill/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0000" dir="5400000" rotWithShape="0">
                      <a:srgbClr val="000000">
                        <a:alpha val="37647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rPr>
                      <a:t>מנוי מורשים מחזיקי כרטיס</a:t>
                    </a:r>
                    <a:endParaRPr kumimoji="0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endParaRPr>
                  </a:p>
                </p:txBody>
              </p:sp>
              <p:sp>
                <p:nvSpPr>
                  <p:cNvPr id="184" name="Google Shape;230;p5">
                    <a:extLst>
                      <a:ext uri="{FF2B5EF4-FFF2-40B4-BE49-F238E27FC236}">
                        <a16:creationId xmlns:a16="http://schemas.microsoft.com/office/drawing/2014/main" id="{5B564169-CB34-429B-8AA0-68BAD6CBF84A}"/>
                      </a:ext>
                    </a:extLst>
                  </p:cNvPr>
                  <p:cNvSpPr/>
                  <p:nvPr/>
                </p:nvSpPr>
                <p:spPr>
                  <a:xfrm>
                    <a:off x="4988158" y="2993198"/>
                    <a:ext cx="2519999" cy="1485767"/>
                  </a:xfrm>
                  <a:prstGeom prst="rect">
                    <a:avLst/>
                  </a:prstGeom>
                  <a:solidFill>
                    <a:srgbClr val="0070C0"/>
                  </a:solidFill>
                  <a:ln w="38100" cap="flat" cmpd="sng">
                    <a:noFill/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0000" dir="5400000" rotWithShape="0">
                      <a:srgbClr val="000000">
                        <a:alpha val="37647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rPr>
                      <a:t>הקמה דיגיטלית מלאה של כרטיס / עדכון</a:t>
                    </a:r>
                    <a:endParaRPr kumimoji="0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endParaRPr>
                  </a:p>
                </p:txBody>
              </p:sp>
              <p:sp>
                <p:nvSpPr>
                  <p:cNvPr id="185" name="Google Shape;230;p5">
                    <a:extLst>
                      <a:ext uri="{FF2B5EF4-FFF2-40B4-BE49-F238E27FC236}">
                        <a16:creationId xmlns:a16="http://schemas.microsoft.com/office/drawing/2014/main" id="{E400953A-2ADA-49E5-A88C-0431124CD252}"/>
                      </a:ext>
                    </a:extLst>
                  </p:cNvPr>
                  <p:cNvSpPr/>
                  <p:nvPr/>
                </p:nvSpPr>
                <p:spPr>
                  <a:xfrm>
                    <a:off x="8807680" y="3970215"/>
                    <a:ext cx="2519999" cy="436983"/>
                  </a:xfrm>
                  <a:prstGeom prst="rect">
                    <a:avLst/>
                  </a:prstGeom>
                  <a:solidFill>
                    <a:srgbClr val="0070C0"/>
                  </a:solidFill>
                  <a:ln w="38100" cap="flat" cmpd="sng">
                    <a:noFill/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0000" dir="5400000" rotWithShape="0">
                      <a:srgbClr val="000000">
                        <a:alpha val="37647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rPr>
                      <a:t>הכר את הלקוח בפורטל </a:t>
                    </a:r>
                    <a:endParaRPr kumimoji="0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endParaRPr>
                  </a:p>
                </p:txBody>
              </p:sp>
              <p:cxnSp>
                <p:nvCxnSpPr>
                  <p:cNvPr id="186" name="Straight Arrow Connector 185">
                    <a:extLst>
                      <a:ext uri="{FF2B5EF4-FFF2-40B4-BE49-F238E27FC236}">
                        <a16:creationId xmlns:a16="http://schemas.microsoft.com/office/drawing/2014/main" id="{331AFB61-DB0A-473D-A6FD-B1D5525D7B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07587" y="4086845"/>
                    <a:ext cx="768405" cy="0"/>
                  </a:xfrm>
                  <a:prstGeom prst="straightConnector1">
                    <a:avLst/>
                  </a:prstGeom>
                  <a:ln>
                    <a:headEnd type="triangl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4" name="Google Shape;222;p5">
                    <a:extLst>
                      <a:ext uri="{FF2B5EF4-FFF2-40B4-BE49-F238E27FC236}">
                        <a16:creationId xmlns:a16="http://schemas.microsoft.com/office/drawing/2014/main" id="{DB54FECA-3C19-4741-B7F5-BF53FA7EC64E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1367737" y="3189874"/>
                    <a:ext cx="837703" cy="3384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121900" tIns="60933" rIns="121900" bIns="60933" anchor="t" anchorCtr="0">
                    <a:spAutoFit/>
                  </a:bodyPr>
                  <a:lstStyle/>
                  <a:p>
                    <a:pPr marL="0" marR="0" lvl="0" indent="0" algn="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76CA5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rPr>
                      <a:t>חשב</a:t>
                    </a:r>
                    <a:endParaRPr kumimoji="0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76CA5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endParaRPr>
                  </a:p>
                </p:txBody>
              </p:sp>
              <p:sp>
                <p:nvSpPr>
                  <p:cNvPr id="196" name="Google Shape;222;p5">
                    <a:extLst>
                      <a:ext uri="{FF2B5EF4-FFF2-40B4-BE49-F238E27FC236}">
                        <a16:creationId xmlns:a16="http://schemas.microsoft.com/office/drawing/2014/main" id="{8F5EF946-8EEA-4C41-B4EF-EB0947B30A01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1330945" y="4892140"/>
                    <a:ext cx="837703" cy="3384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121900" tIns="60933" rIns="121900" bIns="60933" anchor="t" anchorCtr="0">
                    <a:spAutoFit/>
                  </a:bodyPr>
                  <a:lstStyle/>
                  <a:p>
                    <a:pPr marL="0" marR="0" lvl="0" indent="0" algn="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76CA5"/>
                        </a:solidFill>
                        <a:effectLst/>
                        <a:uLnTx/>
                        <a:uFillTx/>
                        <a:ea typeface="Calibri"/>
                        <a:cs typeface="Arial" panose="020B0604020202020204" pitchFamily="34" charset="0"/>
                        <a:sym typeface="Calibri"/>
                      </a:rPr>
                      <a:t>עובד</a:t>
                    </a:r>
                    <a:endParaRPr kumimoji="0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76CA5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endParaRPr>
                  </a:p>
                </p:txBody>
              </p:sp>
            </p:grpSp>
            <p:sp>
              <p:nvSpPr>
                <p:cNvPr id="34" name="Google Shape;227;p5">
                  <a:extLst>
                    <a:ext uri="{FF2B5EF4-FFF2-40B4-BE49-F238E27FC236}">
                      <a16:creationId xmlns:a16="http://schemas.microsoft.com/office/drawing/2014/main" id="{3BAC06E6-5871-44B1-9600-ABD372AE9446}"/>
                    </a:ext>
                  </a:extLst>
                </p:cNvPr>
                <p:cNvSpPr/>
                <p:nvPr/>
              </p:nvSpPr>
              <p:spPr>
                <a:xfrm>
                  <a:off x="1878774" y="2183103"/>
                  <a:ext cx="2234115" cy="365163"/>
                </a:xfrm>
                <a:prstGeom prst="rect">
                  <a:avLst/>
                </a:prstGeom>
                <a:solidFill>
                  <a:schemeClr val="accent6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/>
                      <a:cs typeface="Arial" panose="020B0604020202020204" pitchFamily="34" charset="0"/>
                      <a:sym typeface="Calibri"/>
                    </a:rPr>
                    <a:t>עדכון הקצאות (הגדלה או הקטנה לרבות ביטולים) </a:t>
                  </a:r>
                </a:p>
              </p:txBody>
            </p:sp>
          </p:grp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5415C887-5832-4C73-B877-687A7A36CA8C}"/>
                  </a:ext>
                </a:extLst>
              </p:cNvPr>
              <p:cNvCxnSpPr/>
              <p:nvPr/>
            </p:nvCxnSpPr>
            <p:spPr>
              <a:xfrm flipH="1">
                <a:off x="4265766" y="2352983"/>
                <a:ext cx="892817" cy="1"/>
              </a:xfrm>
              <a:prstGeom prst="straightConnector1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TextBox 36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4397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B0EFD362-9E77-4F4A-9270-97E79809E495}"/>
              </a:ext>
            </a:extLst>
          </p:cNvPr>
          <p:cNvSpPr txBox="1"/>
          <p:nvPr/>
        </p:nvSpPr>
        <p:spPr>
          <a:xfrm>
            <a:off x="4052166" y="200055"/>
            <a:ext cx="78101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065FA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העברת מידע על עסקאות  -  </a:t>
            </a:r>
            <a:r>
              <a:rPr lang="he-IL" sz="2400" b="1" dirty="0">
                <a:solidFill>
                  <a:srgbClr val="065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מטה</a:t>
            </a: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065FA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IL" sz="2400" b="1" i="0" u="none" strike="noStrike" kern="1200" cap="none" spc="0" normalizeH="0" baseline="0" noProof="0" dirty="0">
              <a:ln>
                <a:noFill/>
              </a:ln>
              <a:solidFill>
                <a:srgbClr val="065FA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93F759E-51F9-423E-8AEE-FE0902873416}"/>
              </a:ext>
            </a:extLst>
          </p:cNvPr>
          <p:cNvGrpSpPr/>
          <p:nvPr/>
        </p:nvGrpSpPr>
        <p:grpSpPr>
          <a:xfrm>
            <a:off x="1680397" y="1197916"/>
            <a:ext cx="9856222" cy="5185771"/>
            <a:chOff x="1243007" y="640975"/>
            <a:chExt cx="10744112" cy="6033249"/>
          </a:xfrm>
        </p:grpSpPr>
        <p:sp>
          <p:nvSpPr>
            <p:cNvPr id="222" name="Google Shape;222;p5"/>
            <p:cNvSpPr txBox="1"/>
            <p:nvPr/>
          </p:nvSpPr>
          <p:spPr>
            <a:xfrm rot="5400000">
              <a:off x="11185953" y="1702819"/>
              <a:ext cx="1113089" cy="4025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algn="ctr" rtl="1"/>
              <a:r>
                <a:rPr lang="iw-IL" sz="1600" b="1" dirty="0">
                  <a:solidFill>
                    <a:srgbClr val="076CA5"/>
                  </a:solidFill>
                  <a:ea typeface="Calibri"/>
                  <a:cs typeface="Calibri"/>
                  <a:sym typeface="Calibri"/>
                </a:rPr>
                <a:t>עובד</a:t>
              </a:r>
              <a:endParaRPr sz="1600" b="1" dirty="0">
                <a:solidFill>
                  <a:srgbClr val="076CA5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5"/>
            <p:cNvSpPr txBox="1"/>
            <p:nvPr/>
          </p:nvSpPr>
          <p:spPr>
            <a:xfrm>
              <a:off x="1675453" y="645170"/>
              <a:ext cx="1046404" cy="4296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algn="r" rtl="1"/>
              <a:r>
                <a:rPr lang="iw-IL" sz="1600" b="1" dirty="0">
                  <a:solidFill>
                    <a:srgbClr val="076CA5"/>
                  </a:solidFill>
                  <a:ea typeface="Calibri"/>
                  <a:cs typeface="Calibri"/>
                  <a:sym typeface="Calibri"/>
                </a:rPr>
                <a:t>מרכבה </a:t>
              </a:r>
              <a:endParaRPr sz="1600" b="1" dirty="0">
                <a:solidFill>
                  <a:srgbClr val="076CA5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5308529" y="640975"/>
              <a:ext cx="1781673" cy="4296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algn="r" rtl="1"/>
              <a:r>
                <a:rPr lang="he-IL" sz="1600" b="1" dirty="0">
                  <a:solidFill>
                    <a:srgbClr val="076CA5"/>
                  </a:solidFill>
                  <a:ea typeface="Calibri"/>
                  <a:cs typeface="Calibri"/>
                  <a:sym typeface="Calibri"/>
                </a:rPr>
                <a:t>חברה מתפעלת </a:t>
              </a:r>
              <a:endParaRPr sz="1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1A15F91-7756-4B24-898A-25F3C94E3D32}"/>
                </a:ext>
              </a:extLst>
            </p:cNvPr>
            <p:cNvGrpSpPr/>
            <p:nvPr/>
          </p:nvGrpSpPr>
          <p:grpSpPr>
            <a:xfrm>
              <a:off x="1243007" y="1174279"/>
              <a:ext cx="10744112" cy="5499945"/>
              <a:chOff x="1243007" y="1174279"/>
              <a:chExt cx="10744112" cy="5499945"/>
            </a:xfrm>
          </p:grpSpPr>
          <p:cxnSp>
            <p:nvCxnSpPr>
              <p:cNvPr id="221" name="Google Shape;221;p5"/>
              <p:cNvCxnSpPr/>
              <p:nvPr/>
            </p:nvCxnSpPr>
            <p:spPr>
              <a:xfrm rot="10800000">
                <a:off x="4578796" y="1174279"/>
                <a:ext cx="0" cy="549994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4A7DBA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D3714A6-7D86-4AA6-A9C2-6A365066F46C}"/>
                  </a:ext>
                </a:extLst>
              </p:cNvPr>
              <p:cNvGrpSpPr/>
              <p:nvPr/>
            </p:nvGrpSpPr>
            <p:grpSpPr>
              <a:xfrm>
                <a:off x="1243007" y="1346773"/>
                <a:ext cx="10206599" cy="4955680"/>
                <a:chOff x="1139640" y="1376481"/>
                <a:chExt cx="10206599" cy="5111036"/>
              </a:xfrm>
            </p:grpSpPr>
            <p:sp>
              <p:nvSpPr>
                <p:cNvPr id="227" name="Google Shape;227;p5"/>
                <p:cNvSpPr/>
                <p:nvPr/>
              </p:nvSpPr>
              <p:spPr>
                <a:xfrm>
                  <a:off x="1151029" y="4247803"/>
                  <a:ext cx="2520000" cy="432001"/>
                </a:xfrm>
                <a:prstGeom prst="rect">
                  <a:avLst/>
                </a:prstGeom>
                <a:solidFill>
                  <a:schemeClr val="accent6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בקרות ממשקי עסקאות יומי</a:t>
                  </a:r>
                  <a:endParaRPr sz="1200" b="1" dirty="0">
                    <a:solidFill>
                      <a:schemeClr val="lt1"/>
                    </a:solidFill>
                    <a:cs typeface="Calibri"/>
                    <a:sym typeface="Calibri"/>
                  </a:endParaRPr>
                </a:p>
              </p:txBody>
            </p:sp>
            <p:sp>
              <p:nvSpPr>
                <p:cNvPr id="229" name="Google Shape;229;p5"/>
                <p:cNvSpPr/>
                <p:nvPr/>
              </p:nvSpPr>
              <p:spPr>
                <a:xfrm>
                  <a:off x="8826237" y="1376481"/>
                  <a:ext cx="2520001" cy="431999"/>
                </a:xfrm>
                <a:prstGeom prst="rect">
                  <a:avLst/>
                </a:prstGeom>
                <a:solidFill>
                  <a:schemeClr val="accent2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iw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ביצוע עסקאות</a:t>
                  </a:r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 בבתי עסק</a:t>
                  </a:r>
                  <a:r>
                    <a:rPr lang="iw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 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0" name="Google Shape;230;p5"/>
                <p:cNvSpPr/>
                <p:nvPr/>
              </p:nvSpPr>
              <p:spPr>
                <a:xfrm>
                  <a:off x="4951104" y="1377277"/>
                  <a:ext cx="2520000" cy="432000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בקרת מגבלות ותקציב </a:t>
                  </a:r>
                  <a:r>
                    <a:rPr lang="en-US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online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9" name="Google Shape;239;p5"/>
                <p:cNvSpPr/>
                <p:nvPr/>
              </p:nvSpPr>
              <p:spPr>
                <a:xfrm>
                  <a:off x="4904328" y="5562601"/>
                  <a:ext cx="2566777" cy="924916"/>
                </a:xfrm>
                <a:prstGeom prst="rect">
                  <a:avLst/>
                </a:prstGeom>
                <a:solidFill>
                  <a:srgbClr val="00B0F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ממשקים חודשיים :</a:t>
                  </a:r>
                  <a:r>
                    <a:rPr lang="en-US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 </a:t>
                  </a:r>
                  <a:endParaRPr lang="he-IL" sz="1200" b="1" dirty="0">
                    <a:solidFill>
                      <a:schemeClr val="lt1"/>
                    </a:solidFill>
                    <a:cs typeface="Calibri"/>
                    <a:sym typeface="Calibri"/>
                  </a:endParaRPr>
                </a:p>
                <a:p>
                  <a:pPr marL="228600" indent="-228600" algn="ctr" rtl="1">
                    <a:buAutoNum type="arabicPeriod"/>
                  </a:pPr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חיוב עסקאות חודשי</a:t>
                  </a:r>
                </a:p>
                <a:p>
                  <a:pPr marL="228600" indent="-228600" algn="ctr" rtl="1">
                    <a:buAutoNum type="arabicPeriod"/>
                  </a:pPr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ממשק עמלות לגבייה</a:t>
                  </a:r>
                </a:p>
                <a:p>
                  <a:pPr marL="228600" indent="-228600" algn="ctr" rtl="1">
                    <a:buAutoNum type="arabicPeriod"/>
                  </a:pPr>
                  <a:endParaRPr lang="he-IL" sz="1200" b="1" dirty="0">
                    <a:solidFill>
                      <a:schemeClr val="lt1"/>
                    </a:solidFill>
                    <a:cs typeface="Calibri"/>
                    <a:sym typeface="Calibri"/>
                  </a:endParaRPr>
                </a:p>
              </p:txBody>
            </p:sp>
            <p:sp>
              <p:nvSpPr>
                <p:cNvPr id="241" name="Google Shape;241;p5"/>
                <p:cNvSpPr/>
                <p:nvPr/>
              </p:nvSpPr>
              <p:spPr>
                <a:xfrm>
                  <a:off x="1151029" y="5083878"/>
                  <a:ext cx="2520000" cy="432001"/>
                </a:xfrm>
                <a:prstGeom prst="rect">
                  <a:avLst/>
                </a:prstGeom>
                <a:solidFill>
                  <a:schemeClr val="accent6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שיוך ורישום חשבונאי והעשרת מידע  – שיוך ל </a:t>
                  </a:r>
                  <a:r>
                    <a:rPr lang="en-US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GL</a:t>
                  </a:r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 </a:t>
                  </a:r>
                  <a:endParaRPr sz="1200" b="1" dirty="0">
                    <a:solidFill>
                      <a:schemeClr val="lt1"/>
                    </a:solidFill>
                    <a:cs typeface="Calibri"/>
                    <a:sym typeface="Calibri"/>
                  </a:endParaRPr>
                </a:p>
              </p:txBody>
            </p:sp>
            <p:sp>
              <p:nvSpPr>
                <p:cNvPr id="35" name="Google Shape;230;p5">
                  <a:extLst>
                    <a:ext uri="{FF2B5EF4-FFF2-40B4-BE49-F238E27FC236}">
                      <a16:creationId xmlns:a16="http://schemas.microsoft.com/office/drawing/2014/main" id="{53AFA8ED-A89C-4CE1-AF1B-A003F228F9F0}"/>
                    </a:ext>
                  </a:extLst>
                </p:cNvPr>
                <p:cNvSpPr/>
                <p:nvPr/>
              </p:nvSpPr>
              <p:spPr>
                <a:xfrm>
                  <a:off x="4954127" y="2494860"/>
                  <a:ext cx="2520000" cy="432000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קליטת  חשבונית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" name="Google Shape;230;p5">
                  <a:extLst>
                    <a:ext uri="{FF2B5EF4-FFF2-40B4-BE49-F238E27FC236}">
                      <a16:creationId xmlns:a16="http://schemas.microsoft.com/office/drawing/2014/main" id="{C46B3ADF-3302-489D-8F4D-6D58214FCFEF}"/>
                    </a:ext>
                  </a:extLst>
                </p:cNvPr>
                <p:cNvSpPr/>
                <p:nvPr/>
              </p:nvSpPr>
              <p:spPr>
                <a:xfrm>
                  <a:off x="4951104" y="1922116"/>
                  <a:ext cx="2520000" cy="432000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אישור/דחיית עסקה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Google Shape;229;p5">
                  <a:extLst>
                    <a:ext uri="{FF2B5EF4-FFF2-40B4-BE49-F238E27FC236}">
                      <a16:creationId xmlns:a16="http://schemas.microsoft.com/office/drawing/2014/main" id="{5A46A6D6-5C19-47DA-AFC9-8E1BB0FF5A91}"/>
                    </a:ext>
                  </a:extLst>
                </p:cNvPr>
                <p:cNvSpPr/>
                <p:nvPr/>
              </p:nvSpPr>
              <p:spPr>
                <a:xfrm>
                  <a:off x="8830084" y="1967453"/>
                  <a:ext cx="2516155" cy="600156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עדכון מידע באפליקציה לאחר רכישה והעברת חשבונית ומסמכים נוספים</a:t>
                  </a:r>
                </a:p>
              </p:txBody>
            </p:sp>
            <p:sp>
              <p:nvSpPr>
                <p:cNvPr id="51" name="Google Shape;239;p5">
                  <a:extLst>
                    <a:ext uri="{FF2B5EF4-FFF2-40B4-BE49-F238E27FC236}">
                      <a16:creationId xmlns:a16="http://schemas.microsoft.com/office/drawing/2014/main" id="{C3686A9B-2008-4847-9C89-30A94CA2EEA9}"/>
                    </a:ext>
                  </a:extLst>
                </p:cNvPr>
                <p:cNvSpPr/>
                <p:nvPr/>
              </p:nvSpPr>
              <p:spPr>
                <a:xfrm>
                  <a:off x="4951104" y="4175809"/>
                  <a:ext cx="2520000" cy="748023"/>
                </a:xfrm>
                <a:prstGeom prst="rect">
                  <a:avLst/>
                </a:prstGeom>
                <a:solidFill>
                  <a:srgbClr val="00B0F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endParaRPr lang="he-IL"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  <a:p>
                  <a:pPr algn="ctr" rtl="1"/>
                  <a:r>
                    <a:rPr lang="iw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ממשק</a:t>
                  </a:r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ים יומיים:</a:t>
                  </a:r>
                </a:p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עסקאות , חשבוניות, אישור </a:t>
                  </a:r>
                  <a:r>
                    <a:rPr lang="he-IL" sz="1200" b="1" dirty="0">
                      <a:solidFill>
                        <a:schemeClr val="bg1"/>
                      </a:solidFill>
                      <a:ea typeface="Calibri"/>
                      <a:cs typeface="Calibri"/>
                      <a:sym typeface="Calibri"/>
                    </a:rPr>
                    <a:t>והעשרת מידע, </a:t>
                  </a:r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עדכונים והחלפת מסמכים</a:t>
                  </a:r>
                  <a:endParaRPr lang="he-IL" sz="1200" b="1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endParaRPr>
                </a:p>
                <a:p>
                  <a:pPr algn="ctr" rtl="1"/>
                  <a:endParaRPr sz="1200" b="1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58" name="Google Shape;244;p5">
                  <a:extLst>
                    <a:ext uri="{FF2B5EF4-FFF2-40B4-BE49-F238E27FC236}">
                      <a16:creationId xmlns:a16="http://schemas.microsoft.com/office/drawing/2014/main" id="{B9F63472-4AFD-4E2F-9A78-60479021F9EC}"/>
                    </a:ext>
                  </a:extLst>
                </p:cNvPr>
                <p:cNvCxnSpPr>
                  <a:cxnSpLocks/>
                  <a:stCxn id="39" idx="2"/>
                </p:cNvCxnSpPr>
                <p:nvPr/>
              </p:nvCxnSpPr>
              <p:spPr>
                <a:xfrm rot="5400000">
                  <a:off x="8750724" y="1419809"/>
                  <a:ext cx="180610" cy="2494270"/>
                </a:xfrm>
                <a:prstGeom prst="bentConnector2">
                  <a:avLst/>
                </a:prstGeom>
                <a:noFill/>
                <a:ln w="3175" cap="flat" cmpd="sng">
                  <a:solidFill>
                    <a:srgbClr val="0070C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99" name="Google Shape;230;p5">
                  <a:extLst>
                    <a:ext uri="{FF2B5EF4-FFF2-40B4-BE49-F238E27FC236}">
                      <a16:creationId xmlns:a16="http://schemas.microsoft.com/office/drawing/2014/main" id="{CF8C3AE1-0EAF-470F-B31A-C34FD4F43C67}"/>
                    </a:ext>
                  </a:extLst>
                </p:cNvPr>
                <p:cNvSpPr/>
                <p:nvPr/>
              </p:nvSpPr>
              <p:spPr>
                <a:xfrm>
                  <a:off x="4957508" y="3083770"/>
                  <a:ext cx="2520000" cy="431999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בקרת חשבונית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51D0DD00-552E-497C-8933-732F6AA03D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33958" y="4463803"/>
                  <a:ext cx="929815" cy="50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Arrow Connector 108">
                  <a:extLst>
                    <a:ext uri="{FF2B5EF4-FFF2-40B4-BE49-F238E27FC236}">
                      <a16:creationId xmlns:a16="http://schemas.microsoft.com/office/drawing/2014/main" id="{D1C87AEC-3554-4B36-B192-F3B2B09EA5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00086" y="1561123"/>
                  <a:ext cx="98409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Google Shape;241;p5">
                  <a:extLst>
                    <a:ext uri="{FF2B5EF4-FFF2-40B4-BE49-F238E27FC236}">
                      <a16:creationId xmlns:a16="http://schemas.microsoft.com/office/drawing/2014/main" id="{C3E9CA7A-B072-4670-91D1-7BC5021FD6B6}"/>
                    </a:ext>
                  </a:extLst>
                </p:cNvPr>
                <p:cNvSpPr/>
                <p:nvPr/>
              </p:nvSpPr>
              <p:spPr>
                <a:xfrm>
                  <a:off x="1139640" y="5809059"/>
                  <a:ext cx="2534899" cy="432001"/>
                </a:xfrm>
                <a:prstGeom prst="rect">
                  <a:avLst/>
                </a:prstGeom>
                <a:solidFill>
                  <a:schemeClr val="accent6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cs typeface="Calibri"/>
                      <a:sym typeface="Calibri"/>
                    </a:rPr>
                    <a:t>קליטת ממשקים חודשיים </a:t>
                  </a:r>
                  <a:endParaRPr sz="1200" b="1" dirty="0">
                    <a:solidFill>
                      <a:schemeClr val="lt1"/>
                    </a:solidFill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78C708D7-AC23-423D-AEF2-C03945A92E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851094" y="6004546"/>
                  <a:ext cx="922507" cy="823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BD8D8CAF-5A27-4C11-BD1C-33CBDAE683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88526" y="2139376"/>
                  <a:ext cx="894636" cy="0"/>
                </a:xfrm>
                <a:prstGeom prst="straightConnector1">
                  <a:avLst/>
                </a:prstGeom>
                <a:ln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Google Shape;230;p5">
                  <a:extLst>
                    <a:ext uri="{FF2B5EF4-FFF2-40B4-BE49-F238E27FC236}">
                      <a16:creationId xmlns:a16="http://schemas.microsoft.com/office/drawing/2014/main" id="{F2E3EA4A-72CF-4B9F-8269-D5DDBC8CBF10}"/>
                    </a:ext>
                  </a:extLst>
                </p:cNvPr>
                <p:cNvSpPr/>
                <p:nvPr/>
              </p:nvSpPr>
              <p:spPr>
                <a:xfrm>
                  <a:off x="4936304" y="3639695"/>
                  <a:ext cx="2519999" cy="432000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>
                  <a:noFill/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0000" dir="5400000" rotWithShape="0">
                    <a:srgbClr val="000000">
                      <a:alpha val="37647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algn="ctr" rtl="1"/>
                  <a:r>
                    <a:rPr lang="he-IL" sz="1200" b="1" dirty="0">
                      <a:solidFill>
                        <a:schemeClr val="lt1"/>
                      </a:solidFill>
                      <a:ea typeface="Calibri"/>
                      <a:cs typeface="Calibri"/>
                      <a:sym typeface="Calibri"/>
                    </a:rPr>
                    <a:t>בקרת מידע והתראות</a:t>
                  </a:r>
                  <a:endParaRPr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1" name="Google Shape;222;p5">
                <a:extLst>
                  <a:ext uri="{FF2B5EF4-FFF2-40B4-BE49-F238E27FC236}">
                    <a16:creationId xmlns:a16="http://schemas.microsoft.com/office/drawing/2014/main" id="{520A64BA-DCB4-47E2-B19C-128BFCF5CBA0}"/>
                  </a:ext>
                </a:extLst>
              </p:cNvPr>
              <p:cNvSpPr txBox="1"/>
              <p:nvPr/>
            </p:nvSpPr>
            <p:spPr>
              <a:xfrm rot="5400000">
                <a:off x="11366996" y="3263414"/>
                <a:ext cx="837703" cy="4025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 algn="r" rtl="1"/>
                <a:r>
                  <a:rPr lang="he-IL" sz="1600" b="1" dirty="0">
                    <a:solidFill>
                      <a:srgbClr val="076CA5"/>
                    </a:solidFill>
                    <a:ea typeface="Calibri"/>
                    <a:cs typeface="Calibri"/>
                    <a:sym typeface="Calibri"/>
                  </a:rPr>
                  <a:t>חשב</a:t>
                </a:r>
                <a:endParaRPr sz="1600" b="1" dirty="0">
                  <a:solidFill>
                    <a:srgbClr val="076CA5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" name="Google Shape;230;p5">
                <a:extLst>
                  <a:ext uri="{FF2B5EF4-FFF2-40B4-BE49-F238E27FC236}">
                    <a16:creationId xmlns:a16="http://schemas.microsoft.com/office/drawing/2014/main" id="{51483D7B-9CFA-4DE7-A6CD-453D4B760F95}"/>
                  </a:ext>
                </a:extLst>
              </p:cNvPr>
              <p:cNvSpPr/>
              <p:nvPr/>
            </p:nvSpPr>
            <p:spPr>
              <a:xfrm>
                <a:off x="8932627" y="3172528"/>
                <a:ext cx="2535947" cy="751723"/>
              </a:xfrm>
              <a:prstGeom prst="rect">
                <a:avLst/>
              </a:prstGeom>
              <a:solidFill>
                <a:srgbClr val="0070C0"/>
              </a:solidFill>
              <a:ln w="381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pPr algn="ctr" rtl="1"/>
                <a:r>
                  <a:rPr lang="he-IL"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rPr>
                  <a:t>התראות לחשבים באפליקציה ובסלולר  + מידע </a:t>
                </a:r>
                <a:r>
                  <a:rPr lang="en-US"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rPr>
                  <a:t>online</a:t>
                </a:r>
                <a:r>
                  <a:rPr lang="he-IL" sz="1200" b="1" dirty="0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rPr>
                  <a:t> על עסקאות שבוצעו</a:t>
                </a:r>
                <a:endParaRPr sz="1200" b="1" dirty="0">
                  <a:solidFill>
                    <a:schemeClr val="lt1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39CF54E4-10E2-4586-A828-469D2C4B8F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14912" y="3734310"/>
                <a:ext cx="894636" cy="0"/>
              </a:xfrm>
              <a:prstGeom prst="straightConnector1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nector: Elbow 4">
                <a:extLst>
                  <a:ext uri="{FF2B5EF4-FFF2-40B4-BE49-F238E27FC236}">
                    <a16:creationId xmlns:a16="http://schemas.microsoft.com/office/drawing/2014/main" id="{386A247A-66C6-4ACF-87D1-F2F805A421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7697" y="2085788"/>
                <a:ext cx="1141876" cy="1463132"/>
              </a:xfrm>
              <a:prstGeom prst="bentConnector3">
                <a:avLst>
                  <a:gd name="adj1" fmla="val 50000"/>
                </a:avLst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BED1B849-E957-49BB-AF02-2A9EDDAE46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15097" y="3273214"/>
                <a:ext cx="898339" cy="0"/>
              </a:xfrm>
              <a:prstGeom prst="straightConnector1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812A49C-0900-4865-BBD4-7A25F1308572}"/>
              </a:ext>
            </a:extLst>
          </p:cNvPr>
          <p:cNvCxnSpPr>
            <a:cxnSpLocks/>
          </p:cNvCxnSpPr>
          <p:nvPr/>
        </p:nvCxnSpPr>
        <p:spPr>
          <a:xfrm>
            <a:off x="2846719" y="4594753"/>
            <a:ext cx="0" cy="27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32372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5D33A91-A388-4A7E-B1CE-71EC12DD4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64638"/>
            <a:ext cx="11905323" cy="469777"/>
          </a:xfrm>
        </p:spPr>
        <p:txBody>
          <a:bodyPr>
            <a:normAutofit/>
          </a:bodyPr>
          <a:lstStyle/>
          <a:p>
            <a:pPr algn="r" rtl="1"/>
            <a:r>
              <a:rPr lang="he-IL" sz="27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לוחות זמנים ותכנית העבודה</a:t>
            </a:r>
            <a:endParaRPr lang="en-IL" sz="27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961172"/>
              </p:ext>
            </p:extLst>
          </p:nvPr>
        </p:nvGraphicFramePr>
        <p:xfrm>
          <a:off x="7399867" y="1574799"/>
          <a:ext cx="4064000" cy="3977640"/>
        </p:xfrm>
        <a:graphic>
          <a:graphicData uri="http://schemas.openxmlformats.org/drawingml/2006/table">
            <a:tbl>
              <a:tblPr rtl="1" firstRow="1" bandRow="1">
                <a:tableStyleId>{2A488322-F2BA-4B5B-9748-0D474271808F}</a:tableStyleId>
              </a:tblPr>
              <a:tblGrid>
                <a:gridCol w="2254347">
                  <a:extLst>
                    <a:ext uri="{9D8B030D-6E8A-4147-A177-3AD203B41FA5}">
                      <a16:colId xmlns:a16="http://schemas.microsoft.com/office/drawing/2014/main" val="4031139016"/>
                    </a:ext>
                  </a:extLst>
                </a:gridCol>
                <a:gridCol w="1809653">
                  <a:extLst>
                    <a:ext uri="{9D8B030D-6E8A-4147-A177-3AD203B41FA5}">
                      <a16:colId xmlns:a16="http://schemas.microsoft.com/office/drawing/2014/main" val="121218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יעד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תאריך משוער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054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כנס מציעים- </a:t>
                      </a:r>
                      <a:r>
                        <a:rPr lang="he-IL" dirty="0" err="1" smtClean="0"/>
                        <a:t>וובינר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18.05.2022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673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הגשת </a:t>
                      </a:r>
                      <a:r>
                        <a:rPr lang="he-IL" dirty="0" smtClean="0"/>
                        <a:t>שאלות הבהרה והערות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25.05.2022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15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הגשת הצעות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07.07.2022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889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הצגת יכולות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20-24.7.2022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56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בחירת זוכה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08.09.2022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491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חתימת חוזה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22.09.2022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39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סיום שלב א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22.06.2023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49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סיום</a:t>
                      </a:r>
                      <a:r>
                        <a:rPr lang="he-IL" baseline="0" dirty="0" smtClean="0"/>
                        <a:t> שלב ב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22.03.2024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444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סיום שלב ג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22.12.2024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169681"/>
                  </a:ext>
                </a:extLst>
              </a:tr>
            </a:tbl>
          </a:graphicData>
        </a:graphic>
      </p:graphicFrame>
      <p:graphicFrame>
        <p:nvGraphicFramePr>
          <p:cNvPr id="7" name="טבלה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70684"/>
              </p:ext>
            </p:extLst>
          </p:nvPr>
        </p:nvGraphicFramePr>
        <p:xfrm>
          <a:off x="465666" y="1650999"/>
          <a:ext cx="5528734" cy="4521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528734">
                  <a:extLst>
                    <a:ext uri="{9D8B030D-6E8A-4147-A177-3AD203B41FA5}">
                      <a16:colId xmlns:a16="http://schemas.microsoft.com/office/drawing/2014/main" val="3524871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שלב א</a:t>
                      </a:r>
                      <a:endParaRPr lang="he-IL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28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פיתוח כלל</a:t>
                      </a:r>
                      <a:r>
                        <a:rPr lang="he-IL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המערך לאמצעי תשלום מתקדמים (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M</a:t>
                      </a:r>
                      <a:r>
                        <a:rPr lang="he-IL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lang="he-IL" sz="1400" dirty="0"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7330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פיתוח כל הממשקים הרלוונטיים </a:t>
                      </a:r>
                      <a:r>
                        <a:rPr lang="he-IL" sz="1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למרכב"ה</a:t>
                      </a: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ולמערכות המידע הייעודיות </a:t>
                      </a:r>
                      <a:endParaRPr lang="he-IL" sz="1400" dirty="0"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140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הטמעת מערך לאמצעי תשלום מתקדמים ב-16</a:t>
                      </a:r>
                      <a:r>
                        <a:rPr lang="he-I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משרדי מטה, </a:t>
                      </a:r>
                      <a:r>
                        <a:rPr lang="he-IL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בפרויקט</a:t>
                      </a:r>
                      <a:r>
                        <a:rPr lang="he-IL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"נושמים לרווחה" </a:t>
                      </a:r>
                      <a:r>
                        <a:rPr lang="he-IL" sz="1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במשרד הרווחה</a:t>
                      </a:r>
                      <a:r>
                        <a:rPr lang="he-I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he-IL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וכן הטמעת פיילוט </a:t>
                      </a:r>
                      <a:r>
                        <a:rPr lang="he-I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במשרד החינוך</a:t>
                      </a:r>
                      <a:endParaRPr lang="he-IL" sz="1400" b="1" dirty="0"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13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he-I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שלב ב</a:t>
                      </a:r>
                      <a:endParaRPr lang="he-IL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276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הטמעת מערך לאמצעי תשלום מתקדמים </a:t>
                      </a:r>
                      <a:r>
                        <a:rPr lang="he-I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במשרד החינוך, במשטרה ובמשרד הביטחון</a:t>
                      </a:r>
                      <a:endParaRPr lang="he-IL" sz="1400" b="1" dirty="0"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41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הטמעת 20 משרדי מטה נוספים לפחות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079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שלב ג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215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השלמת</a:t>
                      </a:r>
                      <a:r>
                        <a:rPr lang="he-IL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פיתוחים שמסומנים ב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L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205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סיום פיתוח הממשקים הרלוונטיים </a:t>
                      </a:r>
                      <a:r>
                        <a:rPr lang="he-IL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למשרד הבריאות</a:t>
                      </a: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ככל ונדרש, והטמעת מערך לאמצעי תשלום מתקדמים במשרד</a:t>
                      </a:r>
                      <a:r>
                        <a:rPr lang="he-IL" sz="1400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זה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70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הטמעת יתר משרדי המטה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481"/>
                  </a:ext>
                </a:extLst>
              </a:tr>
            </a:tbl>
          </a:graphicData>
        </a:graphic>
      </p:graphicFrame>
      <p:pic>
        <p:nvPicPr>
          <p:cNvPr id="8" name="תמונה 2"/>
          <p:cNvPicPr>
            <a:picLocks noChangeAspect="1"/>
          </p:cNvPicPr>
          <p:nvPr/>
        </p:nvPicPr>
        <p:blipFill rotWithShape="1">
          <a:blip r:embed="rId2"/>
          <a:srcRect l="45162"/>
          <a:stretch/>
        </p:blipFill>
        <p:spPr>
          <a:xfrm>
            <a:off x="0" y="0"/>
            <a:ext cx="2284870" cy="1117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97267" y="6238969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32676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>
            <a:extLst>
              <a:ext uri="{FF2B5EF4-FFF2-40B4-BE49-F238E27FC236}">
                <a16:creationId xmlns:a16="http://schemas.microsoft.com/office/drawing/2014/main" id="{60490A11-95AC-4429-A943-5CEABE7DC504}"/>
              </a:ext>
            </a:extLst>
          </p:cNvPr>
          <p:cNvSpPr/>
          <p:nvPr/>
        </p:nvSpPr>
        <p:spPr>
          <a:xfrm>
            <a:off x="7826893" y="866987"/>
            <a:ext cx="1952108" cy="818302"/>
          </a:xfrm>
          <a:prstGeom prst="rect">
            <a:avLst/>
          </a:prstGeom>
          <a:solidFill>
            <a:srgbClr val="C5F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402" tIns="112402" rIns="112402" bIns="112402" numCol="1" spcCol="1270" anchor="ctr" anchorCtr="0">
            <a:noAutofit/>
          </a:bodyPr>
          <a:lstStyle/>
          <a:p>
            <a:pPr marL="0" lvl="0" indent="0" algn="ctr" defTabSz="1111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e-IL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איכות - 40%</a:t>
            </a:r>
            <a:endParaRPr lang="en-IL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Freeform: Shape 219">
            <a:extLst>
              <a:ext uri="{FF2B5EF4-FFF2-40B4-BE49-F238E27FC236}">
                <a16:creationId xmlns:a16="http://schemas.microsoft.com/office/drawing/2014/main" id="{953CB3FD-A1C5-4935-AE20-AE2C87F8CE28}"/>
              </a:ext>
            </a:extLst>
          </p:cNvPr>
          <p:cNvSpPr/>
          <p:nvPr/>
        </p:nvSpPr>
        <p:spPr>
          <a:xfrm>
            <a:off x="2504590" y="866987"/>
            <a:ext cx="1862666" cy="818301"/>
          </a:xfrm>
          <a:custGeom>
            <a:avLst/>
            <a:gdLst>
              <a:gd name="connsiteX0" fmla="*/ 0 w 1148390"/>
              <a:gd name="connsiteY0" fmla="*/ 0 h 435693"/>
              <a:gd name="connsiteX1" fmla="*/ 1148390 w 1148390"/>
              <a:gd name="connsiteY1" fmla="*/ 0 h 435693"/>
              <a:gd name="connsiteX2" fmla="*/ 1148390 w 1148390"/>
              <a:gd name="connsiteY2" fmla="*/ 435693 h 435693"/>
              <a:gd name="connsiteX3" fmla="*/ 0 w 1148390"/>
              <a:gd name="connsiteY3" fmla="*/ 435693 h 435693"/>
              <a:gd name="connsiteX4" fmla="*/ 0 w 1148390"/>
              <a:gd name="connsiteY4" fmla="*/ 0 h 43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90" h="435693">
                <a:moveTo>
                  <a:pt x="0" y="0"/>
                </a:moveTo>
                <a:lnTo>
                  <a:pt x="1148390" y="0"/>
                </a:lnTo>
                <a:lnTo>
                  <a:pt x="1148390" y="435693"/>
                </a:lnTo>
                <a:lnTo>
                  <a:pt x="0" y="4356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e-IL" sz="1500" b="1" dirty="0" smtClean="0">
                <a:solidFill>
                  <a:schemeClr val="accent5">
                    <a:lumMod val="75000"/>
                  </a:schemeClr>
                </a:solidFill>
              </a:rPr>
              <a:t>מחיר - 60%</a:t>
            </a:r>
            <a:endParaRPr lang="en-IL" sz="1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D33A91-A388-4A7E-B1CE-71EC12DD4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64638"/>
            <a:ext cx="11905323" cy="469777"/>
          </a:xfrm>
        </p:spPr>
        <p:txBody>
          <a:bodyPr>
            <a:normAutofit/>
          </a:bodyPr>
          <a:lstStyle/>
          <a:p>
            <a:pPr algn="r" rtl="1"/>
            <a:r>
              <a:rPr lang="he-IL" sz="27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המודל </a:t>
            </a:r>
            <a:r>
              <a:rPr lang="he-IL" sz="2700" b="1" dirty="0" err="1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המכרזי</a:t>
            </a:r>
            <a:endParaRPr lang="en-IL" sz="27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טבלה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58883"/>
              </p:ext>
            </p:extLst>
          </p:nvPr>
        </p:nvGraphicFramePr>
        <p:xfrm>
          <a:off x="6265335" y="1744556"/>
          <a:ext cx="5503332" cy="426798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75734">
                  <a:extLst>
                    <a:ext uri="{9D8B030D-6E8A-4147-A177-3AD203B41FA5}">
                      <a16:colId xmlns:a16="http://schemas.microsoft.com/office/drawing/2014/main" val="3145996580"/>
                    </a:ext>
                  </a:extLst>
                </a:gridCol>
                <a:gridCol w="3508713">
                  <a:extLst>
                    <a:ext uri="{9D8B030D-6E8A-4147-A177-3AD203B41FA5}">
                      <a16:colId xmlns:a16="http://schemas.microsoft.com/office/drawing/2014/main" val="3421964354"/>
                    </a:ext>
                  </a:extLst>
                </a:gridCol>
                <a:gridCol w="1418885">
                  <a:extLst>
                    <a:ext uri="{9D8B030D-6E8A-4147-A177-3AD203B41FA5}">
                      <a16:colId xmlns:a16="http://schemas.microsoft.com/office/drawing/2014/main" val="1491412999"/>
                    </a:ext>
                  </a:extLst>
                </a:gridCol>
              </a:tblGrid>
              <a:tr h="10941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>
                          <a:effectLst/>
                        </a:rPr>
                        <a:t>מס"ד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>
                          <a:effectLst/>
                        </a:rPr>
                        <a:t>תאור תנאי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>
                          <a:effectLst/>
                        </a:rPr>
                        <a:t>משקל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3407128642"/>
                  </a:ext>
                </a:extLst>
              </a:tr>
              <a:tr h="10941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 dirty="0">
                          <a:effectLst/>
                        </a:rPr>
                        <a:t>המציע</a:t>
                      </a:r>
                      <a:r>
                        <a:rPr lang="he-IL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 dirty="0">
                          <a:effectLst/>
                        </a:rPr>
                        <a:t>35%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696630343"/>
                  </a:ext>
                </a:extLst>
              </a:tr>
              <a:tr h="38227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ניסיון </a:t>
                      </a:r>
                      <a:r>
                        <a:rPr lang="he-IL" sz="1100" dirty="0">
                          <a:effectLst/>
                        </a:rPr>
                        <a:t>ספק המערכת בהטמעת מערך לאמצעי תשלום </a:t>
                      </a:r>
                      <a:r>
                        <a:rPr lang="he-IL" sz="1100" dirty="0" smtClean="0">
                          <a:effectLst/>
                        </a:rPr>
                        <a:t>מתקדמים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>
                          <a:effectLst/>
                        </a:rPr>
                        <a:t>50%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1781023678"/>
                  </a:ext>
                </a:extLst>
              </a:tr>
              <a:tr h="656462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>
                          <a:effectLst/>
                        </a:rPr>
                        <a:t>ניסיון משותף קודם של ספק המערכת עם מתפעל ההנפקה בהטמעת מערך לאמצעי תשלום מתקדמים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20</a:t>
                      </a:r>
                      <a:r>
                        <a:rPr lang="he-IL" sz="11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685799846"/>
                  </a:ext>
                </a:extLst>
              </a:tr>
              <a:tr h="360258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1.3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המלצות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30</a:t>
                      </a:r>
                      <a:r>
                        <a:rPr lang="he-IL" sz="11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3954332764"/>
                  </a:ext>
                </a:extLst>
              </a:tr>
              <a:tr h="205144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 dirty="0">
                          <a:effectLst/>
                        </a:rPr>
                        <a:t>איכות הפתרון 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 dirty="0">
                          <a:effectLst/>
                        </a:rPr>
                        <a:t>65%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2309195699"/>
                  </a:ext>
                </a:extLst>
              </a:tr>
              <a:tr h="32823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מתודולוגית מערך לאמצעי תשלום מתקדמים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40</a:t>
                      </a:r>
                      <a:r>
                        <a:rPr lang="he-IL" sz="11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754090092"/>
                  </a:ext>
                </a:extLst>
              </a:tr>
              <a:tr h="43764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>
                          <a:effectLst/>
                        </a:rPr>
                        <a:t>שפות זמינות לשימוש עבור משתמשי הקצה בפורטל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10</a:t>
                      </a:r>
                      <a:r>
                        <a:rPr lang="he-IL" sz="1100" dirty="0">
                          <a:effectLst/>
                        </a:rPr>
                        <a:t>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1702378960"/>
                  </a:ext>
                </a:extLst>
              </a:tr>
              <a:tr h="227938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חדשנות טכנולוגית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3404550037"/>
                  </a:ext>
                </a:extLst>
              </a:tr>
              <a:tr h="10941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רכיבי </a:t>
                      </a:r>
                      <a:r>
                        <a:rPr lang="en-US" sz="1100">
                          <a:effectLst/>
                        </a:rPr>
                        <a:t>O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3077108199"/>
                  </a:ext>
                </a:extLst>
              </a:tr>
              <a:tr h="130685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צוותי הפרויקט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12%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293148044"/>
                  </a:ext>
                </a:extLst>
              </a:tr>
              <a:tr h="21882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2.6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>
                          <a:effectLst/>
                        </a:rPr>
                        <a:t>פונקציונליות נוספת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100" dirty="0">
                          <a:effectLst/>
                        </a:rPr>
                        <a:t>13%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563328683"/>
                  </a:ext>
                </a:extLst>
              </a:tr>
              <a:tr h="161076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>
                          <a:effectLst/>
                        </a:rPr>
                        <a:t>סה"כ 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1200" b="1" dirty="0">
                          <a:effectLst/>
                        </a:rPr>
                        <a:t>100%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53" marR="27353" marT="0" marB="0"/>
                </a:tc>
                <a:extLst>
                  <a:ext uri="{0D108BD9-81ED-4DB2-BD59-A6C34878D82A}">
                    <a16:rowId xmlns:a16="http://schemas.microsoft.com/office/drawing/2014/main" val="213623319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66713" y="6180667"/>
            <a:ext cx="407246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he-IL" dirty="0" smtClean="0"/>
              <a:t>רף מינימלי למעבר האיכות- 75, 60, 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2200" y="2074333"/>
            <a:ext cx="4213511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עמלת מקסימום- 0.2%</a:t>
            </a:r>
          </a:p>
          <a:p>
            <a:pPr algn="ctr">
              <a:lnSpc>
                <a:spcPct val="250000"/>
              </a:lnSpc>
            </a:pPr>
            <a:r>
              <a:rPr lang="he-IL" dirty="0" smtClean="0"/>
              <a:t>עמלת מינימום- 0.1%</a:t>
            </a:r>
          </a:p>
          <a:p>
            <a:pPr algn="ctr">
              <a:lnSpc>
                <a:spcPct val="250000"/>
              </a:lnSpc>
            </a:pPr>
            <a:r>
              <a:rPr lang="he-IL" sz="1400" dirty="0" smtClean="0"/>
              <a:t>עד מיליארד ₪ מצטבר- 0.15% יותר מהצעת המחיר,</a:t>
            </a:r>
          </a:p>
          <a:p>
            <a:pPr algn="ctr">
              <a:lnSpc>
                <a:spcPct val="250000"/>
              </a:lnSpc>
            </a:pPr>
            <a:r>
              <a:rPr lang="he-IL" sz="1400" dirty="0" smtClean="0"/>
              <a:t>בנוסף לתשלום </a:t>
            </a:r>
            <a:r>
              <a:rPr lang="he-IL" sz="1400" dirty="0" smtClean="0"/>
              <a:t>קבוע בגין אבני דרך- </a:t>
            </a:r>
            <a:r>
              <a:rPr lang="he-IL" sz="1400" dirty="0" smtClean="0"/>
              <a:t>3,000,000 ₪.</a:t>
            </a:r>
          </a:p>
          <a:p>
            <a:pPr algn="ctr">
              <a:lnSpc>
                <a:spcPct val="250000"/>
              </a:lnSpc>
            </a:pPr>
            <a:endParaRPr lang="he-IL" dirty="0" smtClean="0"/>
          </a:p>
          <a:p>
            <a:pPr algn="ctr"/>
            <a:r>
              <a:rPr lang="he-IL" dirty="0" smtClean="0"/>
              <a:t>ללא כל עמלה/ תשלום נוסף</a:t>
            </a:r>
          </a:p>
        </p:txBody>
      </p:sp>
      <p:pic>
        <p:nvPicPr>
          <p:cNvPr id="11" name="תמונה 2"/>
          <p:cNvPicPr>
            <a:picLocks noChangeAspect="1"/>
          </p:cNvPicPr>
          <p:nvPr/>
        </p:nvPicPr>
        <p:blipFill rotWithShape="1">
          <a:blip r:embed="rId2"/>
          <a:srcRect l="45162"/>
          <a:stretch/>
        </p:blipFill>
        <p:spPr>
          <a:xfrm>
            <a:off x="0" y="0"/>
            <a:ext cx="2284870" cy="1117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066933" y="6180667"/>
            <a:ext cx="82551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/>
              <a:t>*הנוסח המחייב הוא הנוסח שמופיע בחוברת </a:t>
            </a:r>
            <a:r>
              <a:rPr lang="he-IL" sz="1400" dirty="0" smtClean="0"/>
              <a:t>המכרז</a:t>
            </a:r>
          </a:p>
          <a:p>
            <a:r>
              <a:rPr lang="he-IL" sz="1400" dirty="0" smtClean="0"/>
              <a:t>*התשובות המחייבות הן התשובות שיינתנו במסגרת הליך שאלות הבהרה והערות</a:t>
            </a: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40039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804</Words>
  <Application>Microsoft Office PowerPoint</Application>
  <PresentationFormat>מסך רחב</PresentationFormat>
  <Paragraphs>232</Paragraphs>
  <Slides>8</Slides>
  <Notes>3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3</vt:i4>
      </vt:variant>
      <vt:variant>
        <vt:lpstr>כותרות שקופיות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ערכת נושא Office</vt:lpstr>
      <vt:lpstr>Office Theme</vt:lpstr>
      <vt:lpstr>1_ערכת נושא Office</vt:lpstr>
      <vt:lpstr>מצגת של PowerPoint‏</vt:lpstr>
      <vt:lpstr>תצורת מערך התשלומים באשראי </vt:lpstr>
      <vt:lpstr>מצגת של PowerPoint‏</vt:lpstr>
      <vt:lpstr>מצגת של PowerPoint‏</vt:lpstr>
      <vt:lpstr>מצגת של PowerPoint‏</vt:lpstr>
      <vt:lpstr>מצגת של PowerPoint‏</vt:lpstr>
      <vt:lpstr>לוחות זמנים ותכנית העבודה</vt:lpstr>
      <vt:lpstr>המודל המכרזי</vt:lpstr>
    </vt:vector>
  </TitlesOfParts>
  <Company>MOF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מור אהרנשטם</dc:creator>
  <cp:lastModifiedBy>מור אהרנשטם</cp:lastModifiedBy>
  <cp:revision>26</cp:revision>
  <dcterms:created xsi:type="dcterms:W3CDTF">2022-04-24T06:56:41Z</dcterms:created>
  <dcterms:modified xsi:type="dcterms:W3CDTF">2022-05-18T05:37:24Z</dcterms:modified>
</cp:coreProperties>
</file>